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256" r:id="rId2"/>
    <p:sldId id="261" r:id="rId3"/>
    <p:sldId id="263" r:id="rId4"/>
    <p:sldId id="264" r:id="rId5"/>
    <p:sldId id="265" r:id="rId6"/>
    <p:sldId id="266" r:id="rId7"/>
    <p:sldId id="267" r:id="rId8"/>
    <p:sldId id="268" r:id="rId9"/>
    <p:sldId id="269" r:id="rId10"/>
    <p:sldId id="270" r:id="rId11"/>
    <p:sldId id="271" r:id="rId12"/>
    <p:sldId id="272" r:id="rId13"/>
    <p:sldId id="273" r:id="rId14"/>
    <p:sldId id="297"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zudak, Sharon" initials="C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93" autoAdjust="0"/>
    <p:restoredTop sz="94695"/>
  </p:normalViewPr>
  <p:slideViewPr>
    <p:cSldViewPr snapToGrid="0" snapToObjects="1">
      <p:cViewPr>
        <p:scale>
          <a:sx n="110" d="100"/>
          <a:sy n="110" d="100"/>
        </p:scale>
        <p:origin x="-288"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29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1"/>
            <a:ext cx="2971800" cy="462986"/>
          </a:xfrm>
          <a:prstGeom prst="rect">
            <a:avLst/>
          </a:prstGeom>
        </p:spPr>
        <p:txBody>
          <a:bodyPr vert="horz" lIns="91440" tIns="45720" rIns="91440" bIns="45720" rtlCol="0"/>
          <a:lstStyle>
            <a:lvl1pPr algn="r">
              <a:defRPr sz="1200"/>
            </a:lvl1pPr>
          </a:lstStyle>
          <a:p>
            <a:fld id="{FAE18BBD-0BE2-41B3-B4AD-2F61EC81DDD7}" type="datetimeFigureOut">
              <a:rPr lang="en-GB" smtClean="0"/>
              <a:t>14/01/2020</a:t>
            </a:fld>
            <a:endParaRPr lang="en-GB"/>
          </a:p>
        </p:txBody>
      </p:sp>
      <p:sp>
        <p:nvSpPr>
          <p:cNvPr id="4" name="Footer Placeholder 3"/>
          <p:cNvSpPr>
            <a:spLocks noGrp="1"/>
          </p:cNvSpPr>
          <p:nvPr>
            <p:ph type="ftr" sz="quarter" idx="2"/>
          </p:nvPr>
        </p:nvSpPr>
        <p:spPr>
          <a:xfrm>
            <a:off x="0" y="8776264"/>
            <a:ext cx="2971800" cy="46298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776264"/>
            <a:ext cx="2971800" cy="462986"/>
          </a:xfrm>
          <a:prstGeom prst="rect">
            <a:avLst/>
          </a:prstGeom>
        </p:spPr>
        <p:txBody>
          <a:bodyPr vert="horz" lIns="91440" tIns="45720" rIns="91440" bIns="45720" rtlCol="0" anchor="b"/>
          <a:lstStyle>
            <a:lvl1pPr algn="r">
              <a:defRPr sz="1200"/>
            </a:lvl1pPr>
          </a:lstStyle>
          <a:p>
            <a:fld id="{BD11C309-5F31-4B19-A056-7AC2080D7AC9}" type="slidenum">
              <a:rPr lang="en-GB" smtClean="0"/>
              <a:t>‹#›</a:t>
            </a:fld>
            <a:endParaRPr lang="en-GB"/>
          </a:p>
        </p:txBody>
      </p:sp>
    </p:spTree>
    <p:extLst>
      <p:ext uri="{BB962C8B-B14F-4D97-AF65-F5344CB8AC3E}">
        <p14:creationId xmlns:p14="http://schemas.microsoft.com/office/powerpoint/2010/main" val="1096719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3567"/>
          </a:xfrm>
          <a:prstGeom prst="rect">
            <a:avLst/>
          </a:prstGeom>
        </p:spPr>
        <p:txBody>
          <a:bodyPr vert="horz" lIns="91440" tIns="45720" rIns="91440" bIns="45720" rtlCol="0"/>
          <a:lstStyle>
            <a:lvl1pPr algn="r">
              <a:defRPr sz="1200"/>
            </a:lvl1pPr>
          </a:lstStyle>
          <a:p>
            <a:fld id="{E2A38180-4707-1C48-8D14-707A3CADCD7B}" type="datetimeFigureOut">
              <a:rPr lang="en-US" smtClean="0"/>
              <a:t>1/14/2020</a:t>
            </a:fld>
            <a:endParaRPr lang="en-US"/>
          </a:p>
        </p:txBody>
      </p:sp>
      <p:sp>
        <p:nvSpPr>
          <p:cNvPr id="4" name="Slide Image Placeholder 3"/>
          <p:cNvSpPr>
            <a:spLocks noGrp="1" noRot="1" noChangeAspect="1"/>
          </p:cNvSpPr>
          <p:nvPr>
            <p:ph type="sldImg" idx="2"/>
          </p:nvPr>
        </p:nvSpPr>
        <p:spPr>
          <a:xfrm>
            <a:off x="13509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5"/>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5"/>
            <a:ext cx="2971800" cy="463566"/>
          </a:xfrm>
          <a:prstGeom prst="rect">
            <a:avLst/>
          </a:prstGeom>
        </p:spPr>
        <p:txBody>
          <a:bodyPr vert="horz" lIns="91440" tIns="45720" rIns="91440" bIns="45720" rtlCol="0" anchor="b"/>
          <a:lstStyle>
            <a:lvl1pPr algn="r">
              <a:defRPr sz="1200"/>
            </a:lvl1pPr>
          </a:lstStyle>
          <a:p>
            <a:fld id="{A1E708E8-FB6E-6245-BD8A-9EB0835BAD73}" type="slidenum">
              <a:rPr lang="en-US" smtClean="0"/>
              <a:t>‹#›</a:t>
            </a:fld>
            <a:endParaRPr lang="en-US"/>
          </a:p>
        </p:txBody>
      </p:sp>
    </p:spTree>
    <p:extLst>
      <p:ext uri="{BB962C8B-B14F-4D97-AF65-F5344CB8AC3E}">
        <p14:creationId xmlns:p14="http://schemas.microsoft.com/office/powerpoint/2010/main" val="219725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E708E8-FB6E-6245-BD8A-9EB0835BAD73}" type="slidenum">
              <a:rPr lang="en-US" smtClean="0"/>
              <a:t>22</a:t>
            </a:fld>
            <a:endParaRPr lang="en-US"/>
          </a:p>
        </p:txBody>
      </p:sp>
    </p:spTree>
    <p:extLst>
      <p:ext uri="{BB962C8B-B14F-4D97-AF65-F5344CB8AC3E}">
        <p14:creationId xmlns:p14="http://schemas.microsoft.com/office/powerpoint/2010/main" val="385487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B99EF29-C4B2-894C-9CF9-5CDDF3846C34}"/>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7196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opener">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0F283D6-32A4-0948-86B3-439967FE218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Text Placeholder 5">
            <a:extLst>
              <a:ext uri="{FF2B5EF4-FFF2-40B4-BE49-F238E27FC236}">
                <a16:creationId xmlns="" xmlns:a16="http://schemas.microsoft.com/office/drawing/2014/main" id="{E84CE366-B1E3-C840-87FE-A970B13A93A5}"/>
              </a:ext>
            </a:extLst>
          </p:cNvPr>
          <p:cNvSpPr>
            <a:spLocks noGrp="1"/>
          </p:cNvSpPr>
          <p:nvPr>
            <p:ph type="body" sz="quarter" idx="10"/>
          </p:nvPr>
        </p:nvSpPr>
        <p:spPr>
          <a:xfrm>
            <a:off x="788987" y="1250157"/>
            <a:ext cx="4268788" cy="4230379"/>
          </a:xfrm>
        </p:spPr>
        <p:txBody>
          <a:bodyPr/>
          <a:lstStyle>
            <a:lvl1pPr marL="0" indent="0">
              <a:buFontTx/>
              <a:buNone/>
              <a:defRPr sz="360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0650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with paragraph text">
    <p:spTree>
      <p:nvGrpSpPr>
        <p:cNvPr id="1" name=""/>
        <p:cNvGrpSpPr/>
        <p:nvPr/>
      </p:nvGrpSpPr>
      <p:grpSpPr>
        <a:xfrm>
          <a:off x="0" y="0"/>
          <a:ext cx="0" cy="0"/>
          <a:chOff x="0" y="0"/>
          <a:chExt cx="0" cy="0"/>
        </a:xfrm>
      </p:grpSpPr>
      <p:sp>
        <p:nvSpPr>
          <p:cNvPr id="3" name="Text Placeholder 2"/>
          <p:cNvSpPr>
            <a:spLocks noGrp="1"/>
          </p:cNvSpPr>
          <p:nvPr>
            <p:ph idx="1" hasCustomPrompt="1"/>
          </p:nvPr>
        </p:nvSpPr>
        <p:spPr>
          <a:xfrm>
            <a:off x="540000" y="1440000"/>
            <a:ext cx="8229600" cy="5059041"/>
          </a:xfrm>
          <a:prstGeom prst="rect">
            <a:avLst/>
          </a:prstGeom>
        </p:spPr>
        <p:txBody>
          <a:bodyPr vert="horz" lIns="0" tIns="0" rIns="0" bIns="0" rtlCol="0">
            <a:normAutofit/>
          </a:bodyPr>
          <a:lstStyle>
            <a:lvl1pPr marL="0" indent="0">
              <a:buNone/>
              <a:defRPr/>
            </a:lvl1pPr>
          </a:lstStyle>
          <a:p>
            <a:pPr lvl="0"/>
            <a:r>
              <a:rPr lang="en-GB" dirty="0"/>
              <a:t>Click to edit Master text styles</a:t>
            </a:r>
          </a:p>
        </p:txBody>
      </p:sp>
      <p:sp>
        <p:nvSpPr>
          <p:cNvPr id="5" name="Title 1"/>
          <p:cNvSpPr>
            <a:spLocks noGrp="1"/>
          </p:cNvSpPr>
          <p:nvPr>
            <p:ph type="title"/>
          </p:nvPr>
        </p:nvSpPr>
        <p:spPr>
          <a:xfrm>
            <a:off x="850107" y="263958"/>
            <a:ext cx="6752260" cy="553998"/>
          </a:xfrm>
        </p:spPr>
        <p:txBody>
          <a:bodyPr wrap="square" lIns="0" tIns="0" rIns="0" bIns="0" anchor="t" anchorCtr="0">
            <a:spAutoFit/>
          </a:bodyPr>
          <a:lstStyle>
            <a:lvl1pPr>
              <a:defRPr sz="3600">
                <a:solidFill>
                  <a:schemeClr val="accent1"/>
                </a:solidFill>
                <a:latin typeface="+mn-lt"/>
                <a:cs typeface="Verdana"/>
              </a:defRPr>
            </a:lvl1pPr>
          </a:lstStyle>
          <a:p>
            <a:r>
              <a:rPr lang="en-GB" dirty="0"/>
              <a:t>Click to edit Master title style</a:t>
            </a:r>
            <a:endParaRPr lang="en-US" dirty="0"/>
          </a:p>
        </p:txBody>
      </p:sp>
      <p:pic>
        <p:nvPicPr>
          <p:cNvPr id="8" name="Picture 7">
            <a:extLst>
              <a:ext uri="{FF2B5EF4-FFF2-40B4-BE49-F238E27FC236}">
                <a16:creationId xmlns="" xmlns:a16="http://schemas.microsoft.com/office/drawing/2014/main" id="{0CB2C23E-9973-0B4A-A4F4-F98FD7877738}"/>
              </a:ext>
            </a:extLst>
          </p:cNvPr>
          <p:cNvPicPr>
            <a:picLocks noChangeAspect="1"/>
          </p:cNvPicPr>
          <p:nvPr userDrawn="1"/>
        </p:nvPicPr>
        <p:blipFill>
          <a:blip r:embed="rId2"/>
          <a:stretch>
            <a:fillRect/>
          </a:stretch>
        </p:blipFill>
        <p:spPr>
          <a:xfrm>
            <a:off x="7815656" y="217792"/>
            <a:ext cx="1194897" cy="492919"/>
          </a:xfrm>
          <a:prstGeom prst="rect">
            <a:avLst/>
          </a:prstGeom>
        </p:spPr>
      </p:pic>
      <p:sp>
        <p:nvSpPr>
          <p:cNvPr id="9" name="TextBox 8">
            <a:extLst>
              <a:ext uri="{FF2B5EF4-FFF2-40B4-BE49-F238E27FC236}">
                <a16:creationId xmlns="" xmlns:a16="http://schemas.microsoft.com/office/drawing/2014/main" id="{7CE521A0-9884-2844-AF5B-70ADA2866478}"/>
              </a:ext>
            </a:extLst>
          </p:cNvPr>
          <p:cNvSpPr txBox="1"/>
          <p:nvPr userDrawn="1"/>
        </p:nvSpPr>
        <p:spPr>
          <a:xfrm>
            <a:off x="8709144" y="6506598"/>
            <a:ext cx="374400" cy="261610"/>
          </a:xfrm>
          <a:prstGeom prst="rect">
            <a:avLst/>
          </a:prstGeom>
          <a:noFill/>
        </p:spPr>
        <p:txBody>
          <a:bodyPr wrap="square" rtlCol="0">
            <a:spAutoFit/>
          </a:bodyPr>
          <a:lstStyle/>
          <a:p>
            <a:pPr algn="r"/>
            <a:fld id="{6A3582EC-779A-9244-990F-F47B7F4D57FE}" type="slidenum">
              <a:rPr lang="en-US" sz="1100" smtClean="0">
                <a:solidFill>
                  <a:schemeClr val="tx1">
                    <a:lumMod val="65000"/>
                    <a:lumOff val="35000"/>
                  </a:schemeClr>
                </a:solidFill>
              </a:rPr>
              <a:pPr algn="r"/>
              <a:t>‹#›</a:t>
            </a:fld>
            <a:endParaRPr lang="en-US" sz="1100" dirty="0">
              <a:solidFill>
                <a:schemeClr val="tx1">
                  <a:lumMod val="65000"/>
                  <a:lumOff val="35000"/>
                </a:schemeClr>
              </a:solidFill>
            </a:endParaRPr>
          </a:p>
        </p:txBody>
      </p:sp>
      <p:pic>
        <p:nvPicPr>
          <p:cNvPr id="4" name="Picture 3">
            <a:extLst>
              <a:ext uri="{FF2B5EF4-FFF2-40B4-BE49-F238E27FC236}">
                <a16:creationId xmlns="" xmlns:a16="http://schemas.microsoft.com/office/drawing/2014/main" id="{7A8FB6ED-FD98-824B-8357-1134819E3C49}"/>
              </a:ext>
            </a:extLst>
          </p:cNvPr>
          <p:cNvPicPr>
            <a:picLocks noChangeAspect="1"/>
          </p:cNvPicPr>
          <p:nvPr userDrawn="1"/>
        </p:nvPicPr>
        <p:blipFill>
          <a:blip r:embed="rId3"/>
          <a:stretch>
            <a:fillRect/>
          </a:stretch>
        </p:blipFill>
        <p:spPr>
          <a:xfrm flipH="1">
            <a:off x="-150019" y="38093"/>
            <a:ext cx="1169795" cy="779863"/>
          </a:xfrm>
          <a:prstGeom prst="rect">
            <a:avLst/>
          </a:prstGeom>
        </p:spPr>
      </p:pic>
    </p:spTree>
    <p:extLst>
      <p:ext uri="{BB962C8B-B14F-4D97-AF65-F5344CB8AC3E}">
        <p14:creationId xmlns:p14="http://schemas.microsoft.com/office/powerpoint/2010/main" val="395124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with bulleted text">
    <p:spTree>
      <p:nvGrpSpPr>
        <p:cNvPr id="1" name=""/>
        <p:cNvGrpSpPr/>
        <p:nvPr/>
      </p:nvGrpSpPr>
      <p:grpSpPr>
        <a:xfrm>
          <a:off x="0" y="0"/>
          <a:ext cx="0" cy="0"/>
          <a:chOff x="0" y="0"/>
          <a:chExt cx="0" cy="0"/>
        </a:xfrm>
      </p:grpSpPr>
      <p:sp>
        <p:nvSpPr>
          <p:cNvPr id="5" name="Title 1"/>
          <p:cNvSpPr>
            <a:spLocks noGrp="1"/>
          </p:cNvSpPr>
          <p:nvPr>
            <p:ph type="title"/>
          </p:nvPr>
        </p:nvSpPr>
        <p:spPr>
          <a:xfrm>
            <a:off x="800100" y="263958"/>
            <a:ext cx="6802267" cy="553998"/>
          </a:xfrm>
        </p:spPr>
        <p:txBody>
          <a:bodyPr wrap="square" lIns="0" tIns="0" rIns="0" bIns="0" anchor="t" anchorCtr="0">
            <a:spAutoFit/>
          </a:bodyPr>
          <a:lstStyle>
            <a:lvl1pPr>
              <a:defRPr sz="3600">
                <a:solidFill>
                  <a:schemeClr val="accent1"/>
                </a:solidFill>
                <a:latin typeface="+mn-lt"/>
                <a:cs typeface="Verdana"/>
              </a:defRPr>
            </a:lvl1pPr>
          </a:lstStyle>
          <a:p>
            <a:r>
              <a:rPr lang="en-GB" dirty="0"/>
              <a:t>Click to edit Master title style</a:t>
            </a:r>
            <a:endParaRPr lang="en-US" dirty="0"/>
          </a:p>
        </p:txBody>
      </p:sp>
      <p:pic>
        <p:nvPicPr>
          <p:cNvPr id="8" name="Picture 7">
            <a:extLst>
              <a:ext uri="{FF2B5EF4-FFF2-40B4-BE49-F238E27FC236}">
                <a16:creationId xmlns="" xmlns:a16="http://schemas.microsoft.com/office/drawing/2014/main" id="{0CB2C23E-9973-0B4A-A4F4-F98FD7877738}"/>
              </a:ext>
            </a:extLst>
          </p:cNvPr>
          <p:cNvPicPr>
            <a:picLocks noChangeAspect="1"/>
          </p:cNvPicPr>
          <p:nvPr userDrawn="1"/>
        </p:nvPicPr>
        <p:blipFill>
          <a:blip r:embed="rId2"/>
          <a:stretch>
            <a:fillRect/>
          </a:stretch>
        </p:blipFill>
        <p:spPr>
          <a:xfrm>
            <a:off x="7815656" y="217792"/>
            <a:ext cx="1194897" cy="492919"/>
          </a:xfrm>
          <a:prstGeom prst="rect">
            <a:avLst/>
          </a:prstGeom>
        </p:spPr>
      </p:pic>
      <p:sp>
        <p:nvSpPr>
          <p:cNvPr id="9" name="TextBox 8">
            <a:extLst>
              <a:ext uri="{FF2B5EF4-FFF2-40B4-BE49-F238E27FC236}">
                <a16:creationId xmlns="" xmlns:a16="http://schemas.microsoft.com/office/drawing/2014/main" id="{7CE521A0-9884-2844-AF5B-70ADA2866478}"/>
              </a:ext>
            </a:extLst>
          </p:cNvPr>
          <p:cNvSpPr txBox="1"/>
          <p:nvPr userDrawn="1"/>
        </p:nvSpPr>
        <p:spPr>
          <a:xfrm>
            <a:off x="8709144" y="6506598"/>
            <a:ext cx="374400" cy="261610"/>
          </a:xfrm>
          <a:prstGeom prst="rect">
            <a:avLst/>
          </a:prstGeom>
          <a:noFill/>
        </p:spPr>
        <p:txBody>
          <a:bodyPr wrap="square" rtlCol="0">
            <a:spAutoFit/>
          </a:bodyPr>
          <a:lstStyle/>
          <a:p>
            <a:pPr algn="r"/>
            <a:fld id="{6A3582EC-779A-9244-990F-F47B7F4D57FE}" type="slidenum">
              <a:rPr lang="en-US" sz="1100" smtClean="0">
                <a:solidFill>
                  <a:schemeClr val="tx1">
                    <a:lumMod val="65000"/>
                    <a:lumOff val="35000"/>
                  </a:schemeClr>
                </a:solidFill>
              </a:rPr>
              <a:pPr algn="r"/>
              <a:t>‹#›</a:t>
            </a:fld>
            <a:endParaRPr lang="en-US" sz="1100" dirty="0">
              <a:solidFill>
                <a:schemeClr val="tx1">
                  <a:lumMod val="65000"/>
                  <a:lumOff val="35000"/>
                </a:schemeClr>
              </a:solidFill>
            </a:endParaRPr>
          </a:p>
        </p:txBody>
      </p:sp>
      <p:sp>
        <p:nvSpPr>
          <p:cNvPr id="7" name="Text Placeholder 2">
            <a:extLst>
              <a:ext uri="{FF2B5EF4-FFF2-40B4-BE49-F238E27FC236}">
                <a16:creationId xmlns="" xmlns:a16="http://schemas.microsoft.com/office/drawing/2014/main" id="{00D5752F-0FB1-6F46-8135-4C6360A4634D}"/>
              </a:ext>
            </a:extLst>
          </p:cNvPr>
          <p:cNvSpPr>
            <a:spLocks noGrp="1"/>
          </p:cNvSpPr>
          <p:nvPr>
            <p:ph idx="1" hasCustomPrompt="1"/>
          </p:nvPr>
        </p:nvSpPr>
        <p:spPr>
          <a:xfrm>
            <a:off x="540000" y="1440000"/>
            <a:ext cx="8229600" cy="4525963"/>
          </a:xfrm>
          <a:prstGeom prst="rect">
            <a:avLst/>
          </a:prstGeom>
        </p:spPr>
        <p:txBody>
          <a:bodyPr vert="horz" lIns="0" tIns="0" rIns="0" bIns="45720" rtlCol="0">
            <a:normAutofit/>
          </a:bodyPr>
          <a:lstStyle>
            <a:lvl1pPr>
              <a:buClr>
                <a:schemeClr val="accent2"/>
              </a:buClr>
              <a:defRPr/>
            </a:lvl1pPr>
            <a:lvl2pPr>
              <a:buClr>
                <a:schemeClr val="accent1"/>
              </a:buClr>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 xmlns:a16="http://schemas.microsoft.com/office/drawing/2014/main" id="{C1B6E086-1A13-634D-8B00-743010B2619B}"/>
              </a:ext>
            </a:extLst>
          </p:cNvPr>
          <p:cNvPicPr>
            <a:picLocks noChangeAspect="1"/>
          </p:cNvPicPr>
          <p:nvPr userDrawn="1"/>
        </p:nvPicPr>
        <p:blipFill>
          <a:blip r:embed="rId3"/>
          <a:stretch>
            <a:fillRect/>
          </a:stretch>
        </p:blipFill>
        <p:spPr>
          <a:xfrm flipH="1">
            <a:off x="-150019" y="38093"/>
            <a:ext cx="1169795" cy="779863"/>
          </a:xfrm>
          <a:prstGeom prst="rect">
            <a:avLst/>
          </a:prstGeom>
        </p:spPr>
      </p:pic>
    </p:spTree>
    <p:extLst>
      <p:ext uri="{BB962C8B-B14F-4D97-AF65-F5344CB8AC3E}">
        <p14:creationId xmlns:p14="http://schemas.microsoft.com/office/powerpoint/2010/main" val="445934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7028"/>
            <a:ext cx="8229600" cy="88060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47236705"/>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Lst>
  <p:hf hdr="0" ftr="0" dt="0"/>
  <p:txStyles>
    <p:titleStyle>
      <a:lvl1pPr algn="ctr" defTabSz="457200" rtl="0" eaLnBrk="1" latinLnBrk="0" hangingPunct="1">
        <a:spcBef>
          <a:spcPct val="0"/>
        </a:spcBef>
        <a:buNone/>
        <a:defRPr sz="4000" b="1" kern="1200">
          <a:solidFill>
            <a:schemeClr val="tx1"/>
          </a:solidFill>
          <a:latin typeface="+mn-lt"/>
          <a:ea typeface="+mj-ea"/>
          <a:cs typeface="Verdana"/>
        </a:defRPr>
      </a:lvl1pPr>
    </p:titleStyle>
    <p:body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Verdana"/>
        </a:defRPr>
      </a:lvl1pPr>
      <a:lvl2pPr marL="742950" indent="-285750" algn="l" defTabSz="457200" rtl="0" eaLnBrk="1" latinLnBrk="0" hangingPunct="1">
        <a:spcBef>
          <a:spcPct val="20000"/>
        </a:spcBef>
        <a:buClr>
          <a:schemeClr val="accent2"/>
        </a:buClr>
        <a:buFont typeface="Arial" panose="020B0604020202020204" pitchFamily="34" charset="0"/>
        <a:buChar char="•"/>
        <a:defRPr sz="24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witter.com/PearsonMFLquals" TargetMode="External"/><Relationship Id="rId2" Type="http://schemas.openxmlformats.org/officeDocument/2006/relationships/hyperlink" Target="mailto:TeachingLanguages@pearson.com"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027154D-2619-DA41-960A-579C1CA229CA}"/>
              </a:ext>
            </a:extLst>
          </p:cNvPr>
          <p:cNvSpPr txBox="1"/>
          <p:nvPr/>
        </p:nvSpPr>
        <p:spPr>
          <a:xfrm>
            <a:off x="899474" y="1080000"/>
            <a:ext cx="4625340" cy="2115964"/>
          </a:xfrm>
          <a:prstGeom prst="rect">
            <a:avLst/>
          </a:prstGeom>
          <a:noFill/>
        </p:spPr>
        <p:txBody>
          <a:bodyPr wrap="square" lIns="0" tIns="0" rIns="0" bIns="0" rtlCol="0">
            <a:spAutoFit/>
          </a:bodyPr>
          <a:lstStyle/>
          <a:p>
            <a:pPr>
              <a:lnSpc>
                <a:spcPts val="5500"/>
              </a:lnSpc>
            </a:pPr>
            <a:r>
              <a:rPr lang="mr-IN" sz="4800" b="1" dirty="0">
                <a:solidFill>
                  <a:schemeClr val="bg1"/>
                </a:solidFill>
              </a:rPr>
              <a:t>GCSE (9-1)</a:t>
            </a:r>
            <a:r>
              <a:rPr lang="en-GB" sz="4800" b="1" dirty="0">
                <a:solidFill>
                  <a:schemeClr val="bg1"/>
                </a:solidFill>
              </a:rPr>
              <a:t/>
            </a:r>
            <a:br>
              <a:rPr lang="en-GB" sz="4800" b="1" dirty="0">
                <a:solidFill>
                  <a:schemeClr val="bg1"/>
                </a:solidFill>
              </a:rPr>
            </a:br>
            <a:r>
              <a:rPr lang="en-US" sz="4800" b="1" dirty="0" smtClean="0">
                <a:solidFill>
                  <a:schemeClr val="bg1"/>
                </a:solidFill>
              </a:rPr>
              <a:t>2017 and 2018 languages</a:t>
            </a:r>
            <a:endParaRPr lang="en-US" sz="4800" b="1" dirty="0">
              <a:solidFill>
                <a:schemeClr val="bg1"/>
              </a:solidFill>
            </a:endParaRPr>
          </a:p>
        </p:txBody>
      </p:sp>
      <p:sp>
        <p:nvSpPr>
          <p:cNvPr id="5" name="TextBox 4">
            <a:extLst>
              <a:ext uri="{FF2B5EF4-FFF2-40B4-BE49-F238E27FC236}">
                <a16:creationId xmlns="" xmlns:a16="http://schemas.microsoft.com/office/drawing/2014/main" id="{3F34E926-2D58-664F-B88C-B3FFCB00B32B}"/>
              </a:ext>
            </a:extLst>
          </p:cNvPr>
          <p:cNvSpPr txBox="1"/>
          <p:nvPr/>
        </p:nvSpPr>
        <p:spPr>
          <a:xfrm>
            <a:off x="899474" y="3520729"/>
            <a:ext cx="3974743" cy="1477328"/>
          </a:xfrm>
          <a:prstGeom prst="rect">
            <a:avLst/>
          </a:prstGeom>
          <a:noFill/>
        </p:spPr>
        <p:txBody>
          <a:bodyPr wrap="square" lIns="0" tIns="0" rIns="0" bIns="0" rtlCol="0">
            <a:spAutoFit/>
          </a:bodyPr>
          <a:lstStyle/>
          <a:p>
            <a:r>
              <a:rPr lang="en-US" sz="2400" dirty="0" smtClean="0">
                <a:solidFill>
                  <a:schemeClr val="bg1"/>
                </a:solidFill>
              </a:rPr>
              <a:t>Conducting </a:t>
            </a:r>
            <a:r>
              <a:rPr lang="en-US" sz="2400" dirty="0">
                <a:solidFill>
                  <a:schemeClr val="bg1"/>
                </a:solidFill>
              </a:rPr>
              <a:t>the Speaking exam</a:t>
            </a:r>
          </a:p>
          <a:p>
            <a:endParaRPr lang="en-US" sz="2400" dirty="0">
              <a:solidFill>
                <a:schemeClr val="bg1"/>
              </a:solidFill>
            </a:endParaRPr>
          </a:p>
          <a:p>
            <a:r>
              <a:rPr lang="en-US" sz="2400" dirty="0" smtClean="0">
                <a:solidFill>
                  <a:schemeClr val="bg1"/>
                </a:solidFill>
              </a:rPr>
              <a:t>18OAL04</a:t>
            </a:r>
            <a:endParaRPr lang="en-US" sz="2400" dirty="0">
              <a:solidFill>
                <a:schemeClr val="bg1"/>
              </a:solidFill>
            </a:endParaRPr>
          </a:p>
        </p:txBody>
      </p:sp>
    </p:spTree>
    <p:extLst>
      <p:ext uri="{BB962C8B-B14F-4D97-AF65-F5344CB8AC3E}">
        <p14:creationId xmlns:p14="http://schemas.microsoft.com/office/powerpoint/2010/main" val="263237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6DF63383-7E6C-41F4-B0E1-D73E53572C6E}"/>
              </a:ext>
            </a:extLst>
          </p:cNvPr>
          <p:cNvSpPr txBox="1">
            <a:spLocks/>
          </p:cNvSpPr>
          <p:nvPr/>
        </p:nvSpPr>
        <p:spPr>
          <a:xfrm>
            <a:off x="807244" y="263958"/>
            <a:ext cx="6795123" cy="55399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mn-lt"/>
                <a:ea typeface="+mj-ea"/>
                <a:cs typeface="Verdana"/>
              </a:defRPr>
            </a:lvl1pPr>
          </a:lstStyle>
          <a:p>
            <a:r>
              <a:rPr lang="en-GB" sz="3600" dirty="0">
                <a:solidFill>
                  <a:schemeClr val="accent1"/>
                </a:solidFill>
              </a:rPr>
              <a:t>The revised sequencing grid</a:t>
            </a:r>
          </a:p>
        </p:txBody>
      </p:sp>
      <p:sp>
        <p:nvSpPr>
          <p:cNvPr id="6" name="Content Placeholder 5">
            <a:extLst>
              <a:ext uri="{FF2B5EF4-FFF2-40B4-BE49-F238E27FC236}">
                <a16:creationId xmlns="" xmlns:a16="http://schemas.microsoft.com/office/drawing/2014/main" id="{02BCD164-DE17-46EF-AF47-2B7DF5F68FC5}"/>
              </a:ext>
            </a:extLst>
          </p:cNvPr>
          <p:cNvSpPr>
            <a:spLocks noGrp="1"/>
          </p:cNvSpPr>
          <p:nvPr>
            <p:ph idx="1"/>
          </p:nvPr>
        </p:nvSpPr>
        <p:spPr/>
        <p:txBody>
          <a:bodyPr/>
          <a:lstStyle/>
          <a:p>
            <a:pPr marL="457200" indent="-457200">
              <a:buFont typeface="Arial" panose="020B0604020202020204" pitchFamily="34" charset="0"/>
              <a:buChar char="•"/>
            </a:pPr>
            <a:r>
              <a:rPr lang="en-GB" dirty="0"/>
              <a:t>More logical layout (left to right).</a:t>
            </a:r>
          </a:p>
          <a:p>
            <a:pPr marL="457200" indent="-457200">
              <a:buFont typeface="Arial" panose="020B0604020202020204" pitchFamily="34" charset="0"/>
              <a:buChar char="•"/>
            </a:pPr>
            <a:r>
              <a:rPr lang="en-GB" dirty="0"/>
              <a:t>No need to skip whole rows depending on candidate’s chosen conversation topic – just work through in order.</a:t>
            </a:r>
          </a:p>
        </p:txBody>
      </p:sp>
    </p:spTree>
    <p:extLst>
      <p:ext uri="{BB962C8B-B14F-4D97-AF65-F5344CB8AC3E}">
        <p14:creationId xmlns:p14="http://schemas.microsoft.com/office/powerpoint/2010/main" val="247331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D76C7BB-EECA-9741-8B9E-78B1B369EAEF}"/>
              </a:ext>
            </a:extLst>
          </p:cNvPr>
          <p:cNvSpPr>
            <a:spLocks noGrp="1"/>
          </p:cNvSpPr>
          <p:nvPr>
            <p:ph type="body" sz="quarter" idx="10"/>
          </p:nvPr>
        </p:nvSpPr>
        <p:spPr/>
        <p:txBody>
          <a:bodyPr/>
          <a:lstStyle/>
          <a:p>
            <a:r>
              <a:rPr lang="en-US" dirty="0"/>
              <a:t>Role play</a:t>
            </a:r>
          </a:p>
        </p:txBody>
      </p:sp>
    </p:spTree>
    <p:extLst>
      <p:ext uri="{BB962C8B-B14F-4D97-AF65-F5344CB8AC3E}">
        <p14:creationId xmlns:p14="http://schemas.microsoft.com/office/powerpoint/2010/main" val="83075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a:xfrm>
            <a:off x="1034148" y="540957"/>
            <a:ext cx="6568219" cy="553998"/>
          </a:xfrm>
        </p:spPr>
        <p:txBody>
          <a:bodyPr>
            <a:normAutofit/>
          </a:bodyPr>
          <a:lstStyle/>
          <a:p>
            <a:r>
              <a:rPr lang="en-GB" dirty="0">
                <a:solidFill>
                  <a:schemeClr val="accent1"/>
                </a:solidFill>
              </a:rPr>
              <a:t>Role play</a:t>
            </a:r>
            <a:endParaRPr lang="en-US" dirty="0">
              <a:solidFill>
                <a:schemeClr val="accent1"/>
              </a:solidFill>
            </a:endParaRPr>
          </a:p>
        </p:txBody>
      </p:sp>
      <p:sp>
        <p:nvSpPr>
          <p:cNvPr id="5" name="Title 1">
            <a:extLst>
              <a:ext uri="{FF2B5EF4-FFF2-40B4-BE49-F238E27FC236}">
                <a16:creationId xmlns="" xmlns:a16="http://schemas.microsoft.com/office/drawing/2014/main" id="{EAEF425A-6ADB-4C3E-B431-695BEFE78349}"/>
              </a:ext>
            </a:extLst>
          </p:cNvPr>
          <p:cNvSpPr txBox="1">
            <a:spLocks/>
          </p:cNvSpPr>
          <p:nvPr/>
        </p:nvSpPr>
        <p:spPr>
          <a:xfrm>
            <a:off x="628650" y="1249293"/>
            <a:ext cx="7886700" cy="2888598"/>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000" b="1" kern="1200">
                <a:solidFill>
                  <a:schemeClr val="tx1"/>
                </a:solidFill>
                <a:latin typeface="+mn-lt"/>
                <a:ea typeface="+mj-ea"/>
                <a:cs typeface="Verdana"/>
              </a:defRPr>
            </a:lvl1pPr>
          </a:lstStyle>
          <a:p>
            <a:pPr marL="457200" indent="-457200" algn="l">
              <a:spcBef>
                <a:spcPct val="20000"/>
              </a:spcBef>
              <a:buClr>
                <a:schemeClr val="accent2"/>
              </a:buClr>
              <a:buFont typeface="Arial" panose="020B0604020202020204" pitchFamily="34" charset="0"/>
              <a:buChar char="•"/>
            </a:pPr>
            <a:r>
              <a:rPr lang="en-GB" sz="2800" b="0" dirty="0">
                <a:ea typeface="+mn-ea"/>
              </a:rPr>
              <a:t>Pearson will set and provide ten different sets of role plays for each tier.</a:t>
            </a:r>
          </a:p>
          <a:p>
            <a:pPr marL="457200" indent="-457200" algn="l">
              <a:spcBef>
                <a:spcPct val="20000"/>
              </a:spcBef>
              <a:buClr>
                <a:schemeClr val="accent2"/>
              </a:buClr>
              <a:buFont typeface="Arial" panose="020B0604020202020204" pitchFamily="34" charset="0"/>
              <a:buChar char="•"/>
            </a:pPr>
            <a:r>
              <a:rPr lang="en-GB" sz="2800" b="0" dirty="0">
                <a:ea typeface="+mn-ea"/>
              </a:rPr>
              <a:t>Each role play comprises 2 cards (1 for teacher; 1 for candidate).</a:t>
            </a:r>
          </a:p>
          <a:p>
            <a:pPr marL="457200" indent="-457200" algn="l">
              <a:spcBef>
                <a:spcPct val="20000"/>
              </a:spcBef>
              <a:buClr>
                <a:schemeClr val="accent2"/>
              </a:buClr>
              <a:buFont typeface="Arial" panose="020B0604020202020204" pitchFamily="34" charset="0"/>
              <a:buChar char="•"/>
            </a:pPr>
            <a:r>
              <a:rPr lang="en-GB" sz="2800" b="0" dirty="0">
                <a:ea typeface="+mn-ea"/>
              </a:rPr>
              <a:t>Teacher cards contain instructions on how to conduct the role play and the </a:t>
            </a:r>
            <a:r>
              <a:rPr lang="en-GB" sz="2800" dirty="0">
                <a:ea typeface="+mn-ea"/>
              </a:rPr>
              <a:t>exact</a:t>
            </a:r>
            <a:r>
              <a:rPr lang="en-GB" sz="2800" b="0" dirty="0">
                <a:ea typeface="+mn-ea"/>
              </a:rPr>
              <a:t> questions to ask.</a:t>
            </a:r>
          </a:p>
          <a:p>
            <a:pPr marL="457200" indent="-457200" algn="l">
              <a:spcBef>
                <a:spcPct val="20000"/>
              </a:spcBef>
              <a:buClr>
                <a:schemeClr val="accent2"/>
              </a:buClr>
              <a:buFont typeface="Arial" panose="020B0604020202020204" pitchFamily="34" charset="0"/>
              <a:buChar char="•"/>
            </a:pPr>
            <a:r>
              <a:rPr lang="en-GB" sz="2800" b="0" dirty="0">
                <a:ea typeface="+mn-ea"/>
              </a:rPr>
              <a:t>Each role play opens with an introduction from the teacher who then asks the first question.</a:t>
            </a:r>
          </a:p>
        </p:txBody>
      </p:sp>
      <p:sp>
        <p:nvSpPr>
          <p:cNvPr id="6" name="Content Placeholder 3">
            <a:extLst>
              <a:ext uri="{FF2B5EF4-FFF2-40B4-BE49-F238E27FC236}">
                <a16:creationId xmlns="" xmlns:a16="http://schemas.microsoft.com/office/drawing/2014/main" id="{87A1C249-3113-4561-A808-5E64B850989C}"/>
              </a:ext>
            </a:extLst>
          </p:cNvPr>
          <p:cNvSpPr txBox="1">
            <a:spLocks/>
          </p:cNvSpPr>
          <p:nvPr/>
        </p:nvSpPr>
        <p:spPr>
          <a:xfrm>
            <a:off x="628650" y="4303487"/>
            <a:ext cx="3868737" cy="2134258"/>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ct val="20000"/>
              </a:spcBef>
              <a:buClr>
                <a:schemeClr val="accent2"/>
              </a:buClr>
              <a:buFont typeface="Arial"/>
              <a:buChar char="•"/>
              <a:defRPr sz="2800" kern="1200">
                <a:solidFill>
                  <a:schemeClr val="dk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pitchFamily="34" charset="0"/>
              <a:buChar char="•"/>
              <a:defRPr sz="24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1800" dirty="0"/>
              <a:t>The purpose of the role play is to assess communication through: </a:t>
            </a:r>
          </a:p>
          <a:p>
            <a:endParaRPr lang="en-US" sz="1200" dirty="0"/>
          </a:p>
          <a:p>
            <a:pPr marL="285750" indent="-285750">
              <a:buFont typeface="Arial" charset="0"/>
              <a:buChar char="•"/>
            </a:pPr>
            <a:r>
              <a:rPr lang="en-US" sz="1800" dirty="0"/>
              <a:t>understanding and responding, including the ability to ask questions</a:t>
            </a:r>
          </a:p>
          <a:p>
            <a:pPr marL="285750" indent="-285750">
              <a:buFont typeface="Arial" charset="0"/>
              <a:buChar char="•"/>
            </a:pPr>
            <a:r>
              <a:rPr lang="en-US" sz="1800" dirty="0"/>
              <a:t>use of the correct register.</a:t>
            </a:r>
          </a:p>
        </p:txBody>
      </p:sp>
      <p:sp>
        <p:nvSpPr>
          <p:cNvPr id="7" name="Content Placeholder 5">
            <a:extLst>
              <a:ext uri="{FF2B5EF4-FFF2-40B4-BE49-F238E27FC236}">
                <a16:creationId xmlns="" xmlns:a16="http://schemas.microsoft.com/office/drawing/2014/main" id="{3A07C38E-6DD6-44F6-95AC-AE872978E8ED}"/>
              </a:ext>
            </a:extLst>
          </p:cNvPr>
          <p:cNvSpPr txBox="1">
            <a:spLocks/>
          </p:cNvSpPr>
          <p:nvPr/>
        </p:nvSpPr>
        <p:spPr>
          <a:xfrm>
            <a:off x="4629150" y="4303486"/>
            <a:ext cx="3887788" cy="2134260"/>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ct val="20000"/>
              </a:spcBef>
              <a:buClr>
                <a:schemeClr val="accent2"/>
              </a:buClr>
              <a:buFont typeface="Arial"/>
              <a:buChar char="•"/>
              <a:defRPr sz="2800" kern="1200">
                <a:solidFill>
                  <a:schemeClr val="dk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pitchFamily="34" charset="0"/>
              <a:buChar char="•"/>
              <a:defRPr sz="24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spcBef>
                <a:spcPct val="0"/>
              </a:spcBef>
              <a:spcAft>
                <a:spcPct val="0"/>
              </a:spcAft>
              <a:buSzPct val="25000"/>
              <a:buNone/>
            </a:pPr>
            <a:r>
              <a:rPr lang="en-GB" sz="1800" dirty="0">
                <a:latin typeface="Arial" charset="0"/>
                <a:cs typeface="Arial" charset="0"/>
                <a:sym typeface="Arial" charset="0"/>
              </a:rPr>
              <a:t>The role play assesses the candidate’s ability to:</a:t>
            </a:r>
          </a:p>
          <a:p>
            <a:pPr>
              <a:lnSpc>
                <a:spcPct val="119000"/>
              </a:lnSpc>
              <a:spcBef>
                <a:spcPct val="0"/>
              </a:spcBef>
              <a:spcAft>
                <a:spcPct val="0"/>
              </a:spcAft>
              <a:buSzPct val="25000"/>
            </a:pPr>
            <a:endParaRPr lang="en-GB" sz="1200" dirty="0">
              <a:latin typeface="Arial" charset="0"/>
              <a:cs typeface="Arial" charset="0"/>
              <a:sym typeface="Arial" charset="0"/>
            </a:endParaRPr>
          </a:p>
          <a:p>
            <a:pPr marL="285750" indent="-285750">
              <a:lnSpc>
                <a:spcPct val="119000"/>
              </a:lnSpc>
              <a:spcBef>
                <a:spcPct val="0"/>
              </a:spcBef>
              <a:spcAft>
                <a:spcPct val="0"/>
              </a:spcAft>
              <a:buSzPct val="100000"/>
              <a:buFont typeface="Arial" charset="0"/>
              <a:buChar char="•"/>
            </a:pPr>
            <a:r>
              <a:rPr lang="en-GB" sz="1800" dirty="0">
                <a:latin typeface="Arial" charset="0"/>
                <a:cs typeface="Arial" charset="0"/>
                <a:sym typeface="Arial" charset="0"/>
              </a:rPr>
              <a:t> ask questions</a:t>
            </a:r>
          </a:p>
          <a:p>
            <a:pPr marL="285750" indent="-285750">
              <a:lnSpc>
                <a:spcPct val="119000"/>
              </a:lnSpc>
              <a:spcBef>
                <a:spcPct val="0"/>
              </a:spcBef>
              <a:spcAft>
                <a:spcPct val="0"/>
              </a:spcAft>
              <a:buSzPct val="100000"/>
              <a:buFont typeface="Arial" charset="0"/>
              <a:buChar char="•"/>
            </a:pPr>
            <a:r>
              <a:rPr lang="en-GB" sz="1800" dirty="0">
                <a:latin typeface="Arial" charset="0"/>
                <a:cs typeface="Arial" charset="0"/>
                <a:sym typeface="Arial" charset="0"/>
              </a:rPr>
              <a:t> answer questions</a:t>
            </a:r>
          </a:p>
          <a:p>
            <a:pPr marL="360363" indent="-360363">
              <a:lnSpc>
                <a:spcPct val="119000"/>
              </a:lnSpc>
              <a:spcBef>
                <a:spcPct val="0"/>
              </a:spcBef>
              <a:spcAft>
                <a:spcPct val="0"/>
              </a:spcAft>
              <a:buSzPct val="100000"/>
              <a:buFont typeface="Arial" charset="0"/>
              <a:buChar char="•"/>
            </a:pPr>
            <a:r>
              <a:rPr lang="en-GB" sz="1800" dirty="0">
                <a:latin typeface="Arial" charset="0"/>
                <a:cs typeface="Arial" charset="0"/>
                <a:sym typeface="Arial" charset="0"/>
              </a:rPr>
              <a:t>select the correct register (formal or informal).</a:t>
            </a:r>
            <a:endParaRPr lang="en-US" dirty="0">
              <a:solidFill>
                <a:schemeClr val="tx1"/>
              </a:solidFill>
            </a:endParaRPr>
          </a:p>
        </p:txBody>
      </p:sp>
    </p:spTree>
    <p:extLst>
      <p:ext uri="{BB962C8B-B14F-4D97-AF65-F5344CB8AC3E}">
        <p14:creationId xmlns:p14="http://schemas.microsoft.com/office/powerpoint/2010/main" val="386519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a:xfrm>
            <a:off x="1034148" y="540957"/>
            <a:ext cx="6568219" cy="553998"/>
          </a:xfrm>
        </p:spPr>
        <p:txBody>
          <a:bodyPr>
            <a:normAutofit/>
          </a:bodyPr>
          <a:lstStyle/>
          <a:p>
            <a:r>
              <a:rPr lang="en-GB" dirty="0">
                <a:solidFill>
                  <a:schemeClr val="accent1"/>
                </a:solidFill>
              </a:rPr>
              <a:t>Role play assessment criteria</a:t>
            </a:r>
            <a:endParaRPr lang="en-US" dirty="0">
              <a:solidFill>
                <a:schemeClr val="accent1"/>
              </a:solidFill>
            </a:endParaRPr>
          </a:p>
        </p:txBody>
      </p:sp>
      <p:sp>
        <p:nvSpPr>
          <p:cNvPr id="9" name="Content Placeholder 1">
            <a:extLst>
              <a:ext uri="{FF2B5EF4-FFF2-40B4-BE49-F238E27FC236}">
                <a16:creationId xmlns="" xmlns:a16="http://schemas.microsoft.com/office/drawing/2014/main" id="{8ECCB5F0-B02F-4392-9106-314407D5E1EF}"/>
              </a:ext>
            </a:extLst>
          </p:cNvPr>
          <p:cNvSpPr>
            <a:spLocks noGrp="1"/>
          </p:cNvSpPr>
          <p:nvPr>
            <p:ph idx="1"/>
          </p:nvPr>
        </p:nvSpPr>
        <p:spPr>
          <a:xfrm>
            <a:off x="540000" y="1440000"/>
            <a:ext cx="8229600" cy="5059041"/>
          </a:xfrm>
        </p:spPr>
        <p:txBody>
          <a:bodyPr/>
          <a:lstStyle/>
          <a:p>
            <a:r>
              <a:rPr lang="en-GB" dirty="0"/>
              <a:t>Marking principles:</a:t>
            </a:r>
          </a:p>
          <a:p>
            <a:pPr marL="457200" indent="-457200">
              <a:buFont typeface="Arial" panose="020B0604020202020204" pitchFamily="34" charset="0"/>
              <a:buChar char="•"/>
            </a:pPr>
            <a:r>
              <a:rPr lang="en-GB" dirty="0"/>
              <a:t>Utterances marked for communication only.</a:t>
            </a:r>
          </a:p>
          <a:p>
            <a:pPr marL="457200" indent="-457200">
              <a:buFont typeface="Arial" panose="020B0604020202020204" pitchFamily="34" charset="0"/>
              <a:buChar char="•"/>
            </a:pPr>
            <a:r>
              <a:rPr lang="en-GB" dirty="0" smtClean="0"/>
              <a:t>Do </a:t>
            </a:r>
            <a:r>
              <a:rPr lang="en-GB" dirty="0"/>
              <a:t>not credit candidate responses to amended or unscripted questions.</a:t>
            </a:r>
          </a:p>
          <a:p>
            <a:pPr marL="457200" indent="-457200">
              <a:buFont typeface="Arial" panose="020B0604020202020204" pitchFamily="34" charset="0"/>
              <a:buChar char="•"/>
            </a:pPr>
            <a:r>
              <a:rPr lang="en-GB" dirty="0"/>
              <a:t>Do not credit candidate responses to repeated questions (following an initial incorrect response).</a:t>
            </a:r>
          </a:p>
        </p:txBody>
      </p:sp>
    </p:spTree>
    <p:extLst>
      <p:ext uri="{BB962C8B-B14F-4D97-AF65-F5344CB8AC3E}">
        <p14:creationId xmlns:p14="http://schemas.microsoft.com/office/powerpoint/2010/main" val="2571736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 </a:t>
            </a:r>
            <a:endParaRPr lang="en-GB" dirty="0"/>
          </a:p>
          <a:p>
            <a:endParaRPr lang="en-GB" dirty="0"/>
          </a:p>
        </p:txBody>
      </p:sp>
      <p:sp>
        <p:nvSpPr>
          <p:cNvPr id="3" name="Title 2"/>
          <p:cNvSpPr>
            <a:spLocks noGrp="1"/>
          </p:cNvSpPr>
          <p:nvPr>
            <p:ph type="title"/>
          </p:nvPr>
        </p:nvSpPr>
        <p:spPr/>
        <p:txBody>
          <a:bodyPr/>
          <a:lstStyle/>
          <a:p>
            <a:r>
              <a:rPr lang="en-GB" dirty="0" smtClean="0"/>
              <a:t>Mark grid for role play</a:t>
            </a:r>
            <a:endParaRPr lang="en-GB" dirty="0"/>
          </a:p>
        </p:txBody>
      </p:sp>
      <p:pic>
        <p:nvPicPr>
          <p:cNvPr id="4" name="Picture 3"/>
          <p:cNvPicPr>
            <a:picLocks noChangeAspect="1"/>
          </p:cNvPicPr>
          <p:nvPr/>
        </p:nvPicPr>
        <p:blipFill>
          <a:blip r:embed="rId2"/>
          <a:stretch>
            <a:fillRect/>
          </a:stretch>
        </p:blipFill>
        <p:spPr>
          <a:xfrm>
            <a:off x="138706" y="1663908"/>
            <a:ext cx="8885411" cy="3537679"/>
          </a:xfrm>
          <a:prstGeom prst="rect">
            <a:avLst/>
          </a:prstGeom>
        </p:spPr>
      </p:pic>
    </p:spTree>
    <p:extLst>
      <p:ext uri="{BB962C8B-B14F-4D97-AF65-F5344CB8AC3E}">
        <p14:creationId xmlns:p14="http://schemas.microsoft.com/office/powerpoint/2010/main" val="96676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p:txBody>
          <a:bodyPr>
            <a:normAutofit/>
          </a:bodyPr>
          <a:lstStyle/>
          <a:p>
            <a:r>
              <a:rPr lang="en-GB" dirty="0">
                <a:solidFill>
                  <a:schemeClr val="accent1"/>
                </a:solidFill>
              </a:rPr>
              <a:t>Foundation Tier role play</a:t>
            </a:r>
            <a:endParaRPr lang="en-US" dirty="0">
              <a:solidFill>
                <a:schemeClr val="accent1"/>
              </a:solidFill>
            </a:endParaRPr>
          </a:p>
        </p:txBody>
      </p:sp>
      <p:sp>
        <p:nvSpPr>
          <p:cNvPr id="2" name="Content Placeholder 1">
            <a:extLst>
              <a:ext uri="{FF2B5EF4-FFF2-40B4-BE49-F238E27FC236}">
                <a16:creationId xmlns="" xmlns:a16="http://schemas.microsoft.com/office/drawing/2014/main" id="{737909F6-D74A-4BC3-962F-19B3103F6BB4}"/>
              </a:ext>
            </a:extLst>
          </p:cNvPr>
          <p:cNvSpPr>
            <a:spLocks noGrp="1"/>
          </p:cNvSpPr>
          <p:nvPr>
            <p:ph idx="1"/>
          </p:nvPr>
        </p:nvSpPr>
        <p:spPr/>
        <p:txBody>
          <a:bodyPr>
            <a:normAutofit fontScale="92500" lnSpcReduction="10000"/>
          </a:bodyPr>
          <a:lstStyle/>
          <a:p>
            <a:r>
              <a:rPr lang="en-GB" dirty="0"/>
              <a:t>5 bullet points eliciting 5 utterances from the candidate:</a:t>
            </a:r>
          </a:p>
          <a:p>
            <a:pPr lvl="1"/>
            <a:r>
              <a:rPr lang="en-GB" dirty="0"/>
              <a:t>2 bullets </a:t>
            </a:r>
            <a:r>
              <a:rPr lang="en-GB" dirty="0" smtClean="0"/>
              <a:t>require </a:t>
            </a:r>
            <a:r>
              <a:rPr lang="en-GB" dirty="0"/>
              <a:t>candidates to answer straightforward questions within the context of the role play scenario</a:t>
            </a:r>
          </a:p>
          <a:p>
            <a:pPr lvl="1"/>
            <a:r>
              <a:rPr lang="en-GB" dirty="0"/>
              <a:t>1 bullet requires candidates to give an opinion/reason/description</a:t>
            </a:r>
          </a:p>
          <a:p>
            <a:pPr lvl="1"/>
            <a:r>
              <a:rPr lang="en-GB" dirty="0"/>
              <a:t>1 bullet (marked ?) requires candidates to ask a question</a:t>
            </a:r>
          </a:p>
          <a:p>
            <a:pPr lvl="1"/>
            <a:r>
              <a:rPr lang="en-GB" dirty="0"/>
              <a:t>1 bullet (marked !) requires candidates to answer an unpredictable question.</a:t>
            </a:r>
          </a:p>
          <a:p>
            <a:r>
              <a:rPr lang="en-GB" dirty="0"/>
              <a:t>All bullet points can be addressed in the present tense or a familiar condition tense (e.g. </a:t>
            </a:r>
            <a:r>
              <a:rPr lang="en-GB" dirty="0" err="1"/>
              <a:t>je</a:t>
            </a:r>
            <a:r>
              <a:rPr lang="en-GB" dirty="0"/>
              <a:t> </a:t>
            </a:r>
            <a:r>
              <a:rPr lang="en-GB" dirty="0" err="1"/>
              <a:t>voudrais</a:t>
            </a:r>
            <a:r>
              <a:rPr lang="en-GB" dirty="0"/>
              <a:t>).</a:t>
            </a:r>
          </a:p>
          <a:p>
            <a:r>
              <a:rPr lang="en-GB" dirty="0"/>
              <a:t>The candidate should use the correct register.</a:t>
            </a:r>
          </a:p>
        </p:txBody>
      </p:sp>
    </p:spTree>
    <p:extLst>
      <p:ext uri="{BB962C8B-B14F-4D97-AF65-F5344CB8AC3E}">
        <p14:creationId xmlns:p14="http://schemas.microsoft.com/office/powerpoint/2010/main" val="3430290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p:txBody>
          <a:bodyPr>
            <a:normAutofit/>
          </a:bodyPr>
          <a:lstStyle/>
          <a:p>
            <a:r>
              <a:rPr lang="en-GB" dirty="0">
                <a:solidFill>
                  <a:schemeClr val="accent1"/>
                </a:solidFill>
              </a:rPr>
              <a:t>Higher Tier role play</a:t>
            </a:r>
            <a:endParaRPr lang="en-US" dirty="0">
              <a:solidFill>
                <a:schemeClr val="accent1"/>
              </a:solidFill>
            </a:endParaRPr>
          </a:p>
        </p:txBody>
      </p:sp>
      <p:sp>
        <p:nvSpPr>
          <p:cNvPr id="2" name="Content Placeholder 1">
            <a:extLst>
              <a:ext uri="{FF2B5EF4-FFF2-40B4-BE49-F238E27FC236}">
                <a16:creationId xmlns="" xmlns:a16="http://schemas.microsoft.com/office/drawing/2014/main" id="{737909F6-D74A-4BC3-962F-19B3103F6BB4}"/>
              </a:ext>
            </a:extLst>
          </p:cNvPr>
          <p:cNvSpPr>
            <a:spLocks noGrp="1"/>
          </p:cNvSpPr>
          <p:nvPr>
            <p:ph idx="1"/>
          </p:nvPr>
        </p:nvSpPr>
        <p:spPr/>
        <p:txBody>
          <a:bodyPr>
            <a:normAutofit fontScale="92500"/>
          </a:bodyPr>
          <a:lstStyle/>
          <a:p>
            <a:r>
              <a:rPr lang="en-GB" dirty="0"/>
              <a:t>5 bullet points eliciting 5 utterances from the candidate:</a:t>
            </a:r>
          </a:p>
          <a:p>
            <a:pPr lvl="1"/>
            <a:r>
              <a:rPr lang="en-GB" dirty="0"/>
              <a:t>2 bullets two require candidates to answer straightforward questions within the context of the role play scenario</a:t>
            </a:r>
          </a:p>
          <a:p>
            <a:pPr lvl="1"/>
            <a:r>
              <a:rPr lang="en-GB" dirty="0"/>
              <a:t>2 bullets (marked ?) requires candidates to ask a question</a:t>
            </a:r>
          </a:p>
          <a:p>
            <a:pPr lvl="1"/>
            <a:r>
              <a:rPr lang="en-GB" dirty="0"/>
              <a:t>1 bullet (marked !) requires candidates to answer an unpredictable question in a past tense.</a:t>
            </a:r>
          </a:p>
          <a:p>
            <a:r>
              <a:rPr lang="en-GB" dirty="0"/>
              <a:t>Four bullet points can be addressed in the present tense or a familiar </a:t>
            </a:r>
            <a:r>
              <a:rPr lang="en-GB" dirty="0" smtClean="0"/>
              <a:t>conditional </a:t>
            </a:r>
            <a:r>
              <a:rPr lang="en-GB" dirty="0"/>
              <a:t>tense (e.g. </a:t>
            </a:r>
            <a:r>
              <a:rPr lang="en-GB" dirty="0" err="1"/>
              <a:t>je</a:t>
            </a:r>
            <a:r>
              <a:rPr lang="en-GB" dirty="0"/>
              <a:t> </a:t>
            </a:r>
            <a:r>
              <a:rPr lang="en-GB" dirty="0" err="1"/>
              <a:t>voudrais</a:t>
            </a:r>
            <a:r>
              <a:rPr lang="en-GB" dirty="0"/>
              <a:t>).</a:t>
            </a:r>
          </a:p>
          <a:p>
            <a:r>
              <a:rPr lang="en-GB" dirty="0"/>
              <a:t>The candidate should use the correct register.</a:t>
            </a:r>
          </a:p>
        </p:txBody>
      </p:sp>
    </p:spTree>
    <p:extLst>
      <p:ext uri="{BB962C8B-B14F-4D97-AF65-F5344CB8AC3E}">
        <p14:creationId xmlns:p14="http://schemas.microsoft.com/office/powerpoint/2010/main" val="369761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a:xfrm>
            <a:off x="1034148" y="540957"/>
            <a:ext cx="6568219" cy="553998"/>
          </a:xfrm>
        </p:spPr>
        <p:txBody>
          <a:bodyPr>
            <a:normAutofit/>
          </a:bodyPr>
          <a:lstStyle/>
          <a:p>
            <a:r>
              <a:rPr lang="en-GB" dirty="0">
                <a:solidFill>
                  <a:schemeClr val="accent1"/>
                </a:solidFill>
              </a:rPr>
              <a:t>Role play: teacher-examiner</a:t>
            </a:r>
            <a:endParaRPr lang="en-US" dirty="0">
              <a:solidFill>
                <a:schemeClr val="accent1"/>
              </a:solidFill>
            </a:endParaRPr>
          </a:p>
        </p:txBody>
      </p:sp>
      <p:sp>
        <p:nvSpPr>
          <p:cNvPr id="8" name="Text Placeholder 2">
            <a:extLst>
              <a:ext uri="{FF2B5EF4-FFF2-40B4-BE49-F238E27FC236}">
                <a16:creationId xmlns="" xmlns:a16="http://schemas.microsoft.com/office/drawing/2014/main" id="{80A084CB-62E6-459F-81D4-B4790716512C}"/>
              </a:ext>
            </a:extLst>
          </p:cNvPr>
          <p:cNvSpPr txBox="1">
            <a:spLocks/>
          </p:cNvSpPr>
          <p:nvPr/>
        </p:nvSpPr>
        <p:spPr>
          <a:xfrm>
            <a:off x="542925" y="1479029"/>
            <a:ext cx="7954839" cy="5019159"/>
          </a:xfrm>
          <a:prstGeom prst="rect">
            <a:avLst/>
          </a:prstGeom>
        </p:spPr>
        <p:txBody>
          <a:bodyPr vert="horz" lIns="0" tIns="0" rIns="0" bIns="0" rtlCol="0">
            <a:normAutofit fontScale="62500" lnSpcReduction="20000"/>
          </a:bodyPr>
          <a:lstStyle>
            <a:lvl1pPr marL="0" indent="0" algn="l" defTabSz="457200" rtl="0" eaLnBrk="1" latinLnBrk="0" hangingPunct="1">
              <a:spcBef>
                <a:spcPct val="20000"/>
              </a:spcBef>
              <a:buClr>
                <a:schemeClr val="accent2"/>
              </a:buClr>
              <a:buFont typeface="Arial"/>
              <a:buNone/>
              <a:defRPr sz="2800" kern="1200">
                <a:solidFill>
                  <a:schemeClr val="tx1"/>
                </a:solidFill>
                <a:latin typeface="+mn-lt"/>
                <a:ea typeface="+mn-ea"/>
                <a:cs typeface="Verdana"/>
              </a:defRPr>
            </a:lvl1pPr>
            <a:lvl2pPr marL="742950" indent="-285750" algn="l" defTabSz="4572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700" dirty="0"/>
              <a:t>Teacher-examiners </a:t>
            </a:r>
            <a:r>
              <a:rPr lang="en-US" sz="3700" b="1" dirty="0"/>
              <a:t>must</a:t>
            </a:r>
            <a:r>
              <a:rPr lang="en-US" sz="3700" dirty="0"/>
              <a:t>:</a:t>
            </a:r>
          </a:p>
          <a:p>
            <a:endParaRPr lang="en-US" sz="1000" dirty="0"/>
          </a:p>
          <a:p>
            <a:pPr marL="457200" indent="-457200">
              <a:buFont typeface="Arial" panose="020B0604020202020204" pitchFamily="34" charset="0"/>
              <a:buChar char="•"/>
            </a:pPr>
            <a:r>
              <a:rPr lang="en-US" sz="3700" dirty="0"/>
              <a:t>allocate the role play stimulus card according to the sequencing grid</a:t>
            </a:r>
          </a:p>
          <a:p>
            <a:pPr marL="457200" indent="-457200">
              <a:buFont typeface="Arial" panose="020B0604020202020204" pitchFamily="34" charset="0"/>
              <a:buChar char="•"/>
            </a:pPr>
            <a:r>
              <a:rPr lang="en-US" sz="3700" dirty="0"/>
              <a:t>introduce the scenario at the start of the role play (using the appropriate masculine or feminine forms)</a:t>
            </a:r>
          </a:p>
          <a:p>
            <a:pPr marL="457200" indent="-457200">
              <a:buFont typeface="Arial" panose="020B0604020202020204" pitchFamily="34" charset="0"/>
              <a:buChar char="•"/>
            </a:pPr>
            <a:r>
              <a:rPr lang="en-US" sz="3700" dirty="0"/>
              <a:t>ask the set questions as presented.</a:t>
            </a:r>
          </a:p>
          <a:p>
            <a:endParaRPr lang="en-US" sz="3700" dirty="0"/>
          </a:p>
          <a:p>
            <a:r>
              <a:rPr lang="en-US" sz="3700" dirty="0"/>
              <a:t>Teacher-examiners </a:t>
            </a:r>
            <a:r>
              <a:rPr lang="en-US" sz="3700" b="1" dirty="0"/>
              <a:t>may</a:t>
            </a:r>
            <a:r>
              <a:rPr lang="en-US" sz="3700" dirty="0"/>
              <a:t>:</a:t>
            </a:r>
          </a:p>
          <a:p>
            <a:pPr marL="571500" indent="-571500">
              <a:buFont typeface="Arial" panose="020B0604020202020204" pitchFamily="34" charset="0"/>
              <a:buChar char="•"/>
            </a:pPr>
            <a:r>
              <a:rPr lang="en-US" sz="3700" dirty="0"/>
              <a:t>repeat the set questions twice (i.e. utter three times in total).</a:t>
            </a:r>
          </a:p>
          <a:p>
            <a:endParaRPr lang="en-US" sz="3700" dirty="0"/>
          </a:p>
          <a:p>
            <a:r>
              <a:rPr lang="en-US" sz="3700" dirty="0"/>
              <a:t>Teacher-examiners </a:t>
            </a:r>
            <a:r>
              <a:rPr lang="en-US" sz="3700" b="1" dirty="0"/>
              <a:t>must not</a:t>
            </a:r>
            <a:r>
              <a:rPr lang="en-US" sz="3700" dirty="0"/>
              <a:t>:</a:t>
            </a:r>
          </a:p>
          <a:p>
            <a:pPr marL="457200" lvl="1" indent="-457200">
              <a:buClr>
                <a:schemeClr val="accent2"/>
              </a:buClr>
            </a:pPr>
            <a:r>
              <a:rPr lang="en-US" sz="3700" dirty="0"/>
              <a:t> re-phrase the set questions</a:t>
            </a:r>
          </a:p>
          <a:p>
            <a:pPr marL="457200" lvl="1" indent="-457200">
              <a:buClr>
                <a:schemeClr val="accent2"/>
              </a:buClr>
            </a:pPr>
            <a:r>
              <a:rPr lang="en-US" sz="3700" dirty="0"/>
              <a:t> ask any supplementary questions.</a:t>
            </a:r>
          </a:p>
        </p:txBody>
      </p:sp>
    </p:spTree>
    <p:extLst>
      <p:ext uri="{BB962C8B-B14F-4D97-AF65-F5344CB8AC3E}">
        <p14:creationId xmlns:p14="http://schemas.microsoft.com/office/powerpoint/2010/main" val="2159181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D76C7BB-EECA-9741-8B9E-78B1B369EAEF}"/>
              </a:ext>
            </a:extLst>
          </p:cNvPr>
          <p:cNvSpPr>
            <a:spLocks noGrp="1"/>
          </p:cNvSpPr>
          <p:nvPr>
            <p:ph type="body" sz="quarter" idx="10"/>
          </p:nvPr>
        </p:nvSpPr>
        <p:spPr/>
        <p:txBody>
          <a:bodyPr/>
          <a:lstStyle/>
          <a:p>
            <a:r>
              <a:rPr lang="en-US"/>
              <a:t>Picture-based task</a:t>
            </a:r>
            <a:endParaRPr lang="en-US" dirty="0"/>
          </a:p>
        </p:txBody>
      </p:sp>
    </p:spTree>
    <p:extLst>
      <p:ext uri="{BB962C8B-B14F-4D97-AF65-F5344CB8AC3E}">
        <p14:creationId xmlns:p14="http://schemas.microsoft.com/office/powerpoint/2010/main" val="2945293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a:xfrm>
            <a:off x="1034148" y="540957"/>
            <a:ext cx="6568219" cy="553998"/>
          </a:xfrm>
        </p:spPr>
        <p:txBody>
          <a:bodyPr>
            <a:normAutofit/>
          </a:bodyPr>
          <a:lstStyle/>
          <a:p>
            <a:r>
              <a:rPr lang="en-GB" dirty="0">
                <a:solidFill>
                  <a:schemeClr val="accent1"/>
                </a:solidFill>
              </a:rPr>
              <a:t>Picture-based task</a:t>
            </a:r>
            <a:endParaRPr lang="en-US" dirty="0">
              <a:solidFill>
                <a:schemeClr val="accent1"/>
              </a:solidFill>
            </a:endParaRPr>
          </a:p>
        </p:txBody>
      </p:sp>
      <p:sp>
        <p:nvSpPr>
          <p:cNvPr id="5" name="Title 1">
            <a:extLst>
              <a:ext uri="{FF2B5EF4-FFF2-40B4-BE49-F238E27FC236}">
                <a16:creationId xmlns="" xmlns:a16="http://schemas.microsoft.com/office/drawing/2014/main" id="{EAEF425A-6ADB-4C3E-B431-695BEFE78349}"/>
              </a:ext>
            </a:extLst>
          </p:cNvPr>
          <p:cNvSpPr txBox="1">
            <a:spLocks/>
          </p:cNvSpPr>
          <p:nvPr/>
        </p:nvSpPr>
        <p:spPr>
          <a:xfrm>
            <a:off x="628650" y="1249293"/>
            <a:ext cx="7886700" cy="280547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n-lt"/>
                <a:ea typeface="+mj-ea"/>
                <a:cs typeface="Verdana"/>
              </a:defRPr>
            </a:lvl1pPr>
          </a:lstStyle>
          <a:p>
            <a:pPr marL="457200" indent="-457200" algn="l">
              <a:lnSpc>
                <a:spcPct val="80000"/>
              </a:lnSpc>
              <a:spcBef>
                <a:spcPct val="20000"/>
              </a:spcBef>
              <a:buClr>
                <a:schemeClr val="accent2"/>
              </a:buClr>
              <a:buFont typeface="Arial" panose="020B0604020202020204" pitchFamily="34" charset="0"/>
              <a:buChar char="•"/>
            </a:pPr>
            <a:r>
              <a:rPr lang="en-GB" sz="2400" b="0" dirty="0">
                <a:ea typeface="+mn-ea"/>
              </a:rPr>
              <a:t>Pearson will provide ten different sets of picture-based tasks for each tier.</a:t>
            </a:r>
          </a:p>
          <a:p>
            <a:pPr marL="457200" indent="-457200" algn="l">
              <a:lnSpc>
                <a:spcPct val="80000"/>
              </a:lnSpc>
              <a:spcBef>
                <a:spcPct val="20000"/>
              </a:spcBef>
              <a:buClr>
                <a:schemeClr val="accent2"/>
              </a:buClr>
              <a:buFont typeface="Arial" panose="020B0604020202020204" pitchFamily="34" charset="0"/>
              <a:buChar char="•"/>
            </a:pPr>
            <a:r>
              <a:rPr lang="en-GB" sz="2400" b="0" dirty="0">
                <a:ea typeface="+mn-ea"/>
              </a:rPr>
              <a:t>Each task comprises 2 cards (1 for teacher; 1 for candidate).</a:t>
            </a:r>
          </a:p>
          <a:p>
            <a:pPr marL="457200" indent="-457200" algn="l">
              <a:lnSpc>
                <a:spcPct val="80000"/>
              </a:lnSpc>
              <a:spcBef>
                <a:spcPct val="20000"/>
              </a:spcBef>
              <a:buClr>
                <a:schemeClr val="accent2"/>
              </a:buClr>
              <a:buFont typeface="Arial" panose="020B0604020202020204" pitchFamily="34" charset="0"/>
              <a:buChar char="•"/>
            </a:pPr>
            <a:r>
              <a:rPr lang="en-GB" sz="2400" b="0" dirty="0">
                <a:ea typeface="+mn-ea"/>
              </a:rPr>
              <a:t>Teacher cards contain instructions on how to conduct this task and the </a:t>
            </a:r>
            <a:r>
              <a:rPr lang="en-GB" sz="2400" dirty="0">
                <a:ea typeface="+mn-ea"/>
              </a:rPr>
              <a:t>exact</a:t>
            </a:r>
            <a:r>
              <a:rPr lang="en-GB" sz="2400" b="0" dirty="0">
                <a:ea typeface="+mn-ea"/>
              </a:rPr>
              <a:t> questions (and prompts) to ask.</a:t>
            </a:r>
          </a:p>
        </p:txBody>
      </p:sp>
      <p:sp>
        <p:nvSpPr>
          <p:cNvPr id="8" name="Content Placeholder 3">
            <a:extLst>
              <a:ext uri="{FF2B5EF4-FFF2-40B4-BE49-F238E27FC236}">
                <a16:creationId xmlns="" xmlns:a16="http://schemas.microsoft.com/office/drawing/2014/main" id="{A973F687-AF10-4F14-938C-6EFEA59725FB}"/>
              </a:ext>
            </a:extLst>
          </p:cNvPr>
          <p:cNvSpPr txBox="1">
            <a:spLocks/>
          </p:cNvSpPr>
          <p:nvPr/>
        </p:nvSpPr>
        <p:spPr>
          <a:xfrm>
            <a:off x="630238" y="4188813"/>
            <a:ext cx="3868737" cy="2285876"/>
          </a:xfrm>
          <a:prstGeom prst="rect">
            <a:avLst/>
          </a:prstGeom>
          <a:solidFill>
            <a:schemeClr val="bg1"/>
          </a:solidFill>
          <a:ln w="25400" cap="flat" cmpd="sng" algn="ctr">
            <a:solidFill>
              <a:srgbClr val="000000"/>
            </a:solidFill>
            <a:prstDash val="solid"/>
          </a:ln>
          <a:effectLst/>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875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The purpose of the picture-based task is to assess communication through: </a:t>
            </a:r>
          </a:p>
          <a:p>
            <a:pPr marL="285750" marR="0" lvl="0" indent="-285750" fontAlgn="auto">
              <a:lnSpc>
                <a:spcPct val="118750"/>
              </a:lnSpc>
              <a:spcBef>
                <a:spcPct val="20000"/>
              </a:spcBef>
              <a:spcAft>
                <a:spcPts val="0"/>
              </a:spcAft>
              <a:buClr>
                <a:schemeClr val="accent2"/>
              </a:buClr>
              <a:buSzTx/>
              <a:buFont typeface="Arial" charset="0"/>
              <a:buChar char="•"/>
              <a:tabLst/>
              <a:defRPr/>
            </a:pPr>
            <a:r>
              <a:rPr lang="en-US" sz="1800" dirty="0">
                <a:latin typeface="+mn-lt"/>
                <a:ea typeface="+mn-ea"/>
                <a:cs typeface="+mn-cs"/>
              </a:rPr>
              <a:t>exchanging opinions</a:t>
            </a:r>
          </a:p>
          <a:p>
            <a:pPr marL="285750" marR="0" lvl="0" indent="-285750" fontAlgn="auto">
              <a:lnSpc>
                <a:spcPct val="118750"/>
              </a:lnSpc>
              <a:spcBef>
                <a:spcPct val="20000"/>
              </a:spcBef>
              <a:spcAft>
                <a:spcPts val="0"/>
              </a:spcAft>
              <a:buClr>
                <a:schemeClr val="accent2"/>
              </a:buClr>
              <a:buSzTx/>
              <a:buFont typeface="Arial" charset="0"/>
              <a:buChar char="•"/>
              <a:tabLst/>
              <a:defRPr/>
            </a:pPr>
            <a:r>
              <a:rPr lang="en-US" sz="1800" dirty="0">
                <a:latin typeface="+mn-lt"/>
                <a:ea typeface="+mn-ea"/>
                <a:cs typeface="+mn-cs"/>
              </a:rPr>
              <a:t>providing descriptions</a:t>
            </a:r>
          </a:p>
          <a:p>
            <a:pPr marL="285750" marR="0" lvl="0" indent="-285750" fontAlgn="auto">
              <a:lnSpc>
                <a:spcPct val="118750"/>
              </a:lnSpc>
              <a:spcBef>
                <a:spcPct val="20000"/>
              </a:spcBef>
              <a:spcAft>
                <a:spcPts val="0"/>
              </a:spcAft>
              <a:buClr>
                <a:schemeClr val="accent2"/>
              </a:buClr>
              <a:buSzTx/>
              <a:buFont typeface="Arial" charset="0"/>
              <a:buChar char="•"/>
              <a:tabLst/>
              <a:defRPr/>
            </a:pPr>
            <a:r>
              <a:rPr lang="en-US" sz="1800" dirty="0">
                <a:latin typeface="+mn-lt"/>
                <a:ea typeface="+mn-ea"/>
                <a:cs typeface="+mn-cs"/>
              </a:rPr>
              <a:t>narrating events </a:t>
            </a: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Content Placeholder 5">
            <a:extLst>
              <a:ext uri="{FF2B5EF4-FFF2-40B4-BE49-F238E27FC236}">
                <a16:creationId xmlns="" xmlns:a16="http://schemas.microsoft.com/office/drawing/2014/main" id="{4014DC10-1954-4BA0-891E-90858E61F866}"/>
              </a:ext>
            </a:extLst>
          </p:cNvPr>
          <p:cNvSpPr txBox="1">
            <a:spLocks/>
          </p:cNvSpPr>
          <p:nvPr/>
        </p:nvSpPr>
        <p:spPr>
          <a:xfrm>
            <a:off x="4629150" y="4188812"/>
            <a:ext cx="3887788" cy="2285877"/>
          </a:xfrm>
          <a:prstGeom prst="rect">
            <a:avLst/>
          </a:prstGeom>
          <a:solidFill>
            <a:schemeClr val="bg1"/>
          </a:solidFill>
          <a:ln w="25400" cap="flat" cmpd="sng" algn="ctr">
            <a:solidFill>
              <a:srgbClr val="000000"/>
            </a:solidFill>
            <a:prstDash val="solid"/>
          </a:ln>
          <a:effectLst/>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875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The candidate must be allowed to develop his/her responses as well as he/she is able. Prompts have been provided for each question to facilitate this.</a:t>
            </a: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59482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06B218-8F2E-4CEC-A668-3F0676C3D759}"/>
              </a:ext>
            </a:extLst>
          </p:cNvPr>
          <p:cNvSpPr>
            <a:spLocks noGrp="1"/>
          </p:cNvSpPr>
          <p:nvPr>
            <p:ph type="title"/>
          </p:nvPr>
        </p:nvSpPr>
        <p:spPr/>
        <p:txBody>
          <a:bodyPr/>
          <a:lstStyle/>
          <a:p>
            <a:r>
              <a:rPr lang="en-GB" dirty="0"/>
              <a:t>Aims and objectives</a:t>
            </a:r>
          </a:p>
        </p:txBody>
      </p:sp>
      <p:sp>
        <p:nvSpPr>
          <p:cNvPr id="3" name="Content Placeholder 2">
            <a:extLst>
              <a:ext uri="{FF2B5EF4-FFF2-40B4-BE49-F238E27FC236}">
                <a16:creationId xmlns="" xmlns:a16="http://schemas.microsoft.com/office/drawing/2014/main" id="{19F59E01-C4A3-43C1-A444-5B49DF59C79F}"/>
              </a:ext>
            </a:extLst>
          </p:cNvPr>
          <p:cNvSpPr>
            <a:spLocks noGrp="1"/>
          </p:cNvSpPr>
          <p:nvPr>
            <p:ph idx="1"/>
          </p:nvPr>
        </p:nvSpPr>
        <p:spPr/>
        <p:txBody>
          <a:bodyPr>
            <a:normAutofit fontScale="92500"/>
          </a:bodyPr>
          <a:lstStyle/>
          <a:p>
            <a:pPr marL="0" indent="0">
              <a:buNone/>
            </a:pPr>
            <a:r>
              <a:rPr lang="en-GB" dirty="0"/>
              <a:t>Delegates will:</a:t>
            </a:r>
          </a:p>
          <a:p>
            <a:r>
              <a:rPr lang="en-GB" dirty="0"/>
              <a:t>review the speaking requirements in the GCSE (9-1) </a:t>
            </a:r>
            <a:r>
              <a:rPr lang="en-GB" dirty="0" smtClean="0"/>
              <a:t>specifications for 2017 and 2018 languages</a:t>
            </a:r>
            <a:endParaRPr lang="en-GB" dirty="0"/>
          </a:p>
          <a:p>
            <a:r>
              <a:rPr lang="en-GB" dirty="0"/>
              <a:t>explore the role of the teacher-examiner in conducting the speaking assessment</a:t>
            </a:r>
          </a:p>
          <a:p>
            <a:r>
              <a:rPr lang="en-GB" dirty="0"/>
              <a:t>understand the must and must nots when conducting speaking assessments</a:t>
            </a:r>
          </a:p>
          <a:p>
            <a:r>
              <a:rPr lang="en-GB" dirty="0" smtClean="0"/>
              <a:t>consider </a:t>
            </a:r>
            <a:r>
              <a:rPr lang="en-GB" dirty="0"/>
              <a:t>the revised administrative process for 2019</a:t>
            </a:r>
          </a:p>
          <a:p>
            <a:r>
              <a:rPr lang="en-GB" dirty="0"/>
              <a:t>explore the full range of Edexcel support available.</a:t>
            </a:r>
          </a:p>
        </p:txBody>
      </p:sp>
    </p:spTree>
    <p:extLst>
      <p:ext uri="{BB962C8B-B14F-4D97-AF65-F5344CB8AC3E}">
        <p14:creationId xmlns:p14="http://schemas.microsoft.com/office/powerpoint/2010/main" val="240398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a:xfrm>
            <a:off x="1034148" y="540957"/>
            <a:ext cx="6568219" cy="553998"/>
          </a:xfrm>
        </p:spPr>
        <p:txBody>
          <a:bodyPr>
            <a:normAutofit fontScale="90000"/>
          </a:bodyPr>
          <a:lstStyle/>
          <a:p>
            <a:r>
              <a:rPr lang="en-GB" dirty="0">
                <a:solidFill>
                  <a:schemeClr val="accent1"/>
                </a:solidFill>
              </a:rPr>
              <a:t>Picture-based task assessment criteria</a:t>
            </a:r>
            <a:endParaRPr lang="en-US" dirty="0">
              <a:solidFill>
                <a:schemeClr val="accent1"/>
              </a:solidFill>
            </a:endParaRPr>
          </a:p>
        </p:txBody>
      </p:sp>
      <p:sp>
        <p:nvSpPr>
          <p:cNvPr id="9" name="Content Placeholder 1">
            <a:extLst>
              <a:ext uri="{FF2B5EF4-FFF2-40B4-BE49-F238E27FC236}">
                <a16:creationId xmlns="" xmlns:a16="http://schemas.microsoft.com/office/drawing/2014/main" id="{8ECCB5F0-B02F-4392-9106-314407D5E1EF}"/>
              </a:ext>
            </a:extLst>
          </p:cNvPr>
          <p:cNvSpPr>
            <a:spLocks noGrp="1"/>
          </p:cNvSpPr>
          <p:nvPr>
            <p:ph idx="1"/>
          </p:nvPr>
        </p:nvSpPr>
        <p:spPr>
          <a:xfrm>
            <a:off x="540000" y="1440000"/>
            <a:ext cx="8229600" cy="5059041"/>
          </a:xfrm>
        </p:spPr>
        <p:txBody>
          <a:bodyPr/>
          <a:lstStyle/>
          <a:p>
            <a:r>
              <a:rPr lang="en-GB" dirty="0"/>
              <a:t>Marking principles:</a:t>
            </a:r>
          </a:p>
          <a:p>
            <a:pPr marL="457200" indent="-457200">
              <a:buFont typeface="Arial" panose="020B0604020202020204" pitchFamily="34" charset="0"/>
              <a:buChar char="•"/>
            </a:pPr>
            <a:r>
              <a:rPr lang="en-GB" dirty="0"/>
              <a:t>Candidates must make reference to the visual image in response to the first question.</a:t>
            </a:r>
          </a:p>
          <a:p>
            <a:pPr marL="457200" indent="-457200">
              <a:buFont typeface="Arial" panose="020B0604020202020204" pitchFamily="34" charset="0"/>
              <a:buChar char="•"/>
            </a:pPr>
            <a:r>
              <a:rPr lang="en-GB" dirty="0"/>
              <a:t>Do not credit candidate responses to amended or unscripted questions.</a:t>
            </a:r>
          </a:p>
          <a:p>
            <a:pPr marL="457200" indent="-457200">
              <a:buFont typeface="Arial" panose="020B0604020202020204" pitchFamily="34" charset="0"/>
              <a:buChar char="•"/>
            </a:pPr>
            <a:r>
              <a:rPr lang="en-GB" dirty="0"/>
              <a:t>Do not credit candidate responses to repeated questions (following an initial incorrect response).</a:t>
            </a:r>
          </a:p>
        </p:txBody>
      </p:sp>
    </p:spTree>
    <p:extLst>
      <p:ext uri="{BB962C8B-B14F-4D97-AF65-F5344CB8AC3E}">
        <p14:creationId xmlns:p14="http://schemas.microsoft.com/office/powerpoint/2010/main" val="870919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a:xfrm>
            <a:off x="1034148" y="540957"/>
            <a:ext cx="6798288" cy="553998"/>
          </a:xfrm>
        </p:spPr>
        <p:txBody>
          <a:bodyPr>
            <a:normAutofit fontScale="90000"/>
          </a:bodyPr>
          <a:lstStyle/>
          <a:p>
            <a:r>
              <a:rPr lang="en-GB" dirty="0">
                <a:solidFill>
                  <a:schemeClr val="accent1"/>
                </a:solidFill>
              </a:rPr>
              <a:t>Picture-based task assessment criteria continued</a:t>
            </a:r>
            <a:endParaRPr lang="en-US" dirty="0">
              <a:solidFill>
                <a:schemeClr val="accent1"/>
              </a:solidFill>
            </a:endParaRPr>
          </a:p>
        </p:txBody>
      </p:sp>
      <p:sp>
        <p:nvSpPr>
          <p:cNvPr id="9" name="Content Placeholder 1">
            <a:extLst>
              <a:ext uri="{FF2B5EF4-FFF2-40B4-BE49-F238E27FC236}">
                <a16:creationId xmlns="" xmlns:a16="http://schemas.microsoft.com/office/drawing/2014/main" id="{8ECCB5F0-B02F-4392-9106-314407D5E1EF}"/>
              </a:ext>
            </a:extLst>
          </p:cNvPr>
          <p:cNvSpPr>
            <a:spLocks noGrp="1"/>
          </p:cNvSpPr>
          <p:nvPr>
            <p:ph idx="1"/>
          </p:nvPr>
        </p:nvSpPr>
        <p:spPr>
          <a:xfrm>
            <a:off x="540000" y="1440000"/>
            <a:ext cx="8229600" cy="5059041"/>
          </a:xfrm>
        </p:spPr>
        <p:txBody>
          <a:bodyPr>
            <a:normAutofit fontScale="92500" lnSpcReduction="10000"/>
          </a:bodyPr>
          <a:lstStyle/>
          <a:p>
            <a:r>
              <a:rPr lang="en-GB" dirty="0"/>
              <a:t>Communication and content – examiners </a:t>
            </a:r>
            <a:r>
              <a:rPr lang="en-GB" dirty="0" smtClean="0"/>
              <a:t>are listening </a:t>
            </a:r>
            <a:r>
              <a:rPr lang="en-GB" dirty="0"/>
              <a:t>for:</a:t>
            </a:r>
          </a:p>
          <a:p>
            <a:pPr marL="457200" indent="-457200">
              <a:buFont typeface="Arial" panose="020B0604020202020204" pitchFamily="34" charset="0"/>
              <a:buChar char="•"/>
            </a:pPr>
            <a:r>
              <a:rPr lang="en-GB" b="1" dirty="0"/>
              <a:t>development </a:t>
            </a:r>
            <a:r>
              <a:rPr lang="en-GB" dirty="0"/>
              <a:t>and fluency of responses</a:t>
            </a:r>
          </a:p>
          <a:p>
            <a:pPr marL="457200" indent="-457200">
              <a:buFont typeface="Arial" panose="020B0604020202020204" pitchFamily="34" charset="0"/>
              <a:buChar char="•"/>
            </a:pPr>
            <a:r>
              <a:rPr lang="en-GB" dirty="0"/>
              <a:t>expression and justification of opinions</a:t>
            </a:r>
          </a:p>
          <a:p>
            <a:pPr marL="457200" indent="-457200">
              <a:buFont typeface="Arial" panose="020B0604020202020204" pitchFamily="34" charset="0"/>
              <a:buChar char="•"/>
            </a:pPr>
            <a:r>
              <a:rPr lang="en-GB" dirty="0"/>
              <a:t>consistency and effectiveness of language to describe, narrate and inform</a:t>
            </a:r>
          </a:p>
          <a:p>
            <a:pPr marL="457200" indent="-457200">
              <a:buFont typeface="Arial" panose="020B0604020202020204" pitchFamily="34" charset="0"/>
              <a:buChar char="•"/>
            </a:pPr>
            <a:r>
              <a:rPr lang="en-GB" dirty="0"/>
              <a:t>clear pronunciation and intonation.</a:t>
            </a:r>
          </a:p>
          <a:p>
            <a:r>
              <a:rPr lang="en-GB" dirty="0"/>
              <a:t>Linguistic knowledge and accuracy – examiners </a:t>
            </a:r>
            <a:r>
              <a:rPr lang="en-GB" dirty="0" smtClean="0"/>
              <a:t>are listening </a:t>
            </a:r>
            <a:r>
              <a:rPr lang="en-GB" dirty="0"/>
              <a:t>for:</a:t>
            </a:r>
          </a:p>
          <a:p>
            <a:pPr marL="457200" indent="-457200">
              <a:buFont typeface="Arial" panose="020B0604020202020204" pitchFamily="34" charset="0"/>
              <a:buChar char="•"/>
            </a:pPr>
            <a:r>
              <a:rPr lang="en-GB" dirty="0"/>
              <a:t>accurate grammatical structures (including tenses)</a:t>
            </a:r>
          </a:p>
          <a:p>
            <a:pPr marL="457200" indent="-457200">
              <a:buFont typeface="Arial" panose="020B0604020202020204" pitchFamily="34" charset="0"/>
              <a:buChar char="•"/>
            </a:pPr>
            <a:r>
              <a:rPr lang="en-GB" dirty="0"/>
              <a:t>coherent responses with </a:t>
            </a:r>
            <a:r>
              <a:rPr lang="en-GB" dirty="0" smtClean="0"/>
              <a:t>minor </a:t>
            </a:r>
            <a:r>
              <a:rPr lang="en-GB" dirty="0"/>
              <a:t>errors </a:t>
            </a:r>
            <a:r>
              <a:rPr lang="en-GB" dirty="0" smtClean="0"/>
              <a:t>that do not affect communication</a:t>
            </a:r>
            <a:endParaRPr lang="en-GB" dirty="0"/>
          </a:p>
        </p:txBody>
      </p:sp>
    </p:spTree>
    <p:extLst>
      <p:ext uri="{BB962C8B-B14F-4D97-AF65-F5344CB8AC3E}">
        <p14:creationId xmlns:p14="http://schemas.microsoft.com/office/powerpoint/2010/main" val="1366196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a:xfrm>
            <a:off x="667072" y="173200"/>
            <a:ext cx="7302370" cy="927004"/>
          </a:xfrm>
        </p:spPr>
        <p:txBody>
          <a:bodyPr>
            <a:normAutofit fontScale="90000"/>
          </a:bodyPr>
          <a:lstStyle/>
          <a:p>
            <a:r>
              <a:rPr lang="en-GB" dirty="0">
                <a:solidFill>
                  <a:schemeClr val="accent1"/>
                </a:solidFill>
              </a:rPr>
              <a:t>Picture-based task: </a:t>
            </a:r>
            <a:br>
              <a:rPr lang="en-GB" dirty="0">
                <a:solidFill>
                  <a:schemeClr val="accent1"/>
                </a:solidFill>
              </a:rPr>
            </a:br>
            <a:r>
              <a:rPr lang="en-GB" dirty="0">
                <a:solidFill>
                  <a:schemeClr val="accent1"/>
                </a:solidFill>
              </a:rPr>
              <a:t>Foundation Tier</a:t>
            </a:r>
            <a:endParaRPr lang="en-US" dirty="0">
              <a:solidFill>
                <a:schemeClr val="accent1"/>
              </a:solidFill>
            </a:endParaRPr>
          </a:p>
        </p:txBody>
      </p:sp>
      <p:sp>
        <p:nvSpPr>
          <p:cNvPr id="5" name="Title 1">
            <a:extLst>
              <a:ext uri="{FF2B5EF4-FFF2-40B4-BE49-F238E27FC236}">
                <a16:creationId xmlns="" xmlns:a16="http://schemas.microsoft.com/office/drawing/2014/main" id="{7E53CD11-8E2B-4FEF-BA6E-4DA4BD4AD02E}"/>
              </a:ext>
            </a:extLst>
          </p:cNvPr>
          <p:cNvSpPr txBox="1">
            <a:spLocks/>
          </p:cNvSpPr>
          <p:nvPr/>
        </p:nvSpPr>
        <p:spPr>
          <a:xfrm>
            <a:off x="628650" y="1076322"/>
            <a:ext cx="7886700" cy="640511"/>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000" b="1" kern="1200">
                <a:solidFill>
                  <a:schemeClr val="tx1"/>
                </a:solidFill>
                <a:latin typeface="+mn-lt"/>
                <a:ea typeface="+mj-ea"/>
                <a:cs typeface="Verdana"/>
              </a:defRPr>
            </a:lvl1pPr>
          </a:lstStyle>
          <a:p>
            <a:pPr algn="l"/>
            <a:r>
              <a:rPr lang="en-GB" sz="2800" dirty="0">
                <a:solidFill>
                  <a:srgbClr val="007FA3"/>
                </a:solidFill>
              </a:rPr>
              <a:t>    Candidate card             Teacher-examiner card</a:t>
            </a:r>
            <a:endParaRPr lang="en-GB" sz="3200" dirty="0"/>
          </a:p>
        </p:txBody>
      </p:sp>
      <p:sp>
        <p:nvSpPr>
          <p:cNvPr id="6" name="Content Placeholder 3">
            <a:extLst>
              <a:ext uri="{FF2B5EF4-FFF2-40B4-BE49-F238E27FC236}">
                <a16:creationId xmlns="" xmlns:a16="http://schemas.microsoft.com/office/drawing/2014/main" id="{D45563C2-50DA-452B-B027-C5CA1859C441}"/>
              </a:ext>
            </a:extLst>
          </p:cNvPr>
          <p:cNvSpPr txBox="1">
            <a:spLocks/>
          </p:cNvSpPr>
          <p:nvPr/>
        </p:nvSpPr>
        <p:spPr>
          <a:xfrm>
            <a:off x="449520" y="1669887"/>
            <a:ext cx="3868737" cy="5109602"/>
          </a:xfrm>
          <a:prstGeom prst="rect">
            <a:avLst/>
          </a:prstGeom>
          <a:solidFill>
            <a:schemeClr val="bg1"/>
          </a:solidFill>
          <a:ln w="25400" cap="flat" cmpd="sng" algn="ctr">
            <a:solidFill>
              <a:srgbClr val="000000"/>
            </a:solidFill>
            <a:prstDash val="solid"/>
          </a:ln>
          <a:effectLst/>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875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A colour picture and 5 bullet point prompts in </a:t>
            </a:r>
            <a:r>
              <a:rPr kumimoji="0" lang="en-GB" sz="1400" b="0" i="0" u="none" strike="noStrike" kern="0" cap="none" spc="0" normalizeH="0" baseline="0" noProof="0" dirty="0" smtClean="0">
                <a:ln>
                  <a:noFill/>
                </a:ln>
                <a:solidFill>
                  <a:srgbClr val="000000"/>
                </a:solidFill>
                <a:effectLst/>
                <a:uLnTx/>
                <a:uFillTx/>
                <a:latin typeface="Arial" charset="0"/>
                <a:cs typeface="Arial" charset="0"/>
                <a:sym typeface="Arial" charset="0"/>
              </a:rPr>
              <a:t>the target language </a:t>
            </a:r>
            <a:r>
              <a:rPr kumimoji="0" lang="en-GB" sz="1200" b="0" i="1" u="none" strike="noStrike" kern="0" cap="none" spc="0" normalizeH="0" baseline="0" noProof="0" dirty="0" smtClean="0">
                <a:ln>
                  <a:noFill/>
                </a:ln>
                <a:solidFill>
                  <a:srgbClr val="000000"/>
                </a:solidFill>
                <a:effectLst/>
                <a:uLnTx/>
                <a:uFillTx/>
                <a:latin typeface="Arial" charset="0"/>
                <a:cs typeface="Arial" charset="0"/>
                <a:sym typeface="Arial" charset="0"/>
              </a:rPr>
              <a:t>(NB: </a:t>
            </a:r>
            <a:r>
              <a:rPr kumimoji="0" lang="en-GB" sz="1200" b="1" i="1" u="none" strike="noStrike" kern="0" cap="none" spc="0" normalizeH="0" baseline="0" noProof="0" dirty="0" smtClean="0">
                <a:ln>
                  <a:noFill/>
                </a:ln>
                <a:solidFill>
                  <a:srgbClr val="000000"/>
                </a:solidFill>
                <a:effectLst/>
                <a:uLnTx/>
                <a:uFillTx/>
                <a:latin typeface="Arial" charset="0"/>
                <a:cs typeface="Arial" charset="0"/>
                <a:sym typeface="Arial" charset="0"/>
              </a:rPr>
              <a:t>except</a:t>
            </a:r>
            <a:r>
              <a:rPr kumimoji="0" lang="en-GB" sz="1200" i="1" u="none" strike="noStrike" kern="0" cap="none" spc="0" normalizeH="0" baseline="0" noProof="0" dirty="0" smtClean="0">
                <a:ln>
                  <a:noFill/>
                </a:ln>
                <a:solidFill>
                  <a:srgbClr val="000000"/>
                </a:solidFill>
                <a:effectLst/>
                <a:uLnTx/>
                <a:uFillTx/>
                <a:latin typeface="Arial" charset="0"/>
                <a:cs typeface="Arial" charset="0"/>
                <a:sym typeface="Arial" charset="0"/>
              </a:rPr>
              <a:t> in Chinese and Japanese</a:t>
            </a:r>
            <a:r>
              <a:rPr kumimoji="0" lang="en-GB" sz="1200" i="1" u="none" strike="noStrike" kern="0" cap="none" spc="0" normalizeH="0" noProof="0" dirty="0" smtClean="0">
                <a:ln>
                  <a:noFill/>
                </a:ln>
                <a:solidFill>
                  <a:srgbClr val="000000"/>
                </a:solidFill>
                <a:effectLst/>
                <a:uLnTx/>
                <a:uFillTx/>
                <a:latin typeface="Arial" charset="0"/>
                <a:cs typeface="Arial" charset="0"/>
                <a:sym typeface="Arial" charset="0"/>
              </a:rPr>
              <a:t> where prompts are in </a:t>
            </a:r>
            <a:r>
              <a:rPr kumimoji="0" lang="en-GB" sz="1200" b="1" i="1" u="none" strike="noStrike" kern="0" cap="none" spc="0" normalizeH="0" noProof="0" dirty="0" smtClean="0">
                <a:ln>
                  <a:noFill/>
                </a:ln>
                <a:solidFill>
                  <a:srgbClr val="000000"/>
                </a:solidFill>
                <a:effectLst/>
                <a:uLnTx/>
                <a:uFillTx/>
                <a:latin typeface="Arial" charset="0"/>
                <a:cs typeface="Arial" charset="0"/>
                <a:sym typeface="Arial" charset="0"/>
              </a:rPr>
              <a:t>English</a:t>
            </a:r>
            <a:r>
              <a:rPr kumimoji="0" lang="en-GB" sz="1200" i="1" u="none" strike="noStrike" kern="0" cap="none" spc="0" normalizeH="0" noProof="0" dirty="0" smtClean="0">
                <a:ln>
                  <a:noFill/>
                </a:ln>
                <a:solidFill>
                  <a:srgbClr val="000000"/>
                </a:solidFill>
                <a:effectLst/>
                <a:uLnTx/>
                <a:uFillTx/>
                <a:latin typeface="Arial" charset="0"/>
                <a:cs typeface="Arial" charset="0"/>
                <a:sym typeface="Arial" charset="0"/>
              </a:rPr>
              <a:t>)</a:t>
            </a:r>
            <a:r>
              <a:rPr kumimoji="0" lang="en-GB" sz="1200" b="0" i="1" u="none" strike="noStrike" kern="0" cap="none" spc="0" normalizeH="0" baseline="0" noProof="0" dirty="0" smtClean="0">
                <a:ln>
                  <a:noFill/>
                </a:ln>
                <a:solidFill>
                  <a:srgbClr val="000000"/>
                </a:solidFill>
                <a:effectLst/>
                <a:uLnTx/>
                <a:uFillTx/>
                <a:latin typeface="Arial" charset="0"/>
                <a:cs typeface="Arial" charset="0"/>
                <a:sym typeface="Arial" charset="0"/>
              </a:rPr>
              <a:t>:</a:t>
            </a: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endParaRPr kumimoji="0" lang="en-GB" sz="1200" b="0" i="1" u="none" strike="noStrike" kern="0" cap="none" spc="0" normalizeH="0" baseline="0" noProof="0" dirty="0">
              <a:ln>
                <a:noFill/>
              </a:ln>
              <a:solidFill>
                <a:srgbClr val="000000"/>
              </a:solidFill>
              <a:effectLst/>
              <a:uLnTx/>
              <a:uFillTx/>
              <a:latin typeface="Arial" charset="0"/>
              <a:cs typeface="Arial" charset="0"/>
              <a:sym typeface="Arial" charset="0"/>
            </a:endParaRP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sym typeface="Arial" charset="0"/>
              </a:rPr>
              <a:t>Bullet </a:t>
            </a: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1 </a:t>
            </a:r>
            <a:r>
              <a:rPr kumimoji="0" lang="en-GB" sz="1400" i="0" u="none" strike="noStrike" kern="0" cap="none" spc="0" normalizeH="0" baseline="0" noProof="0" dirty="0">
                <a:ln>
                  <a:noFill/>
                </a:ln>
                <a:solidFill>
                  <a:srgbClr val="000000"/>
                </a:solidFill>
                <a:effectLst/>
                <a:uLnTx/>
                <a:uFillTx/>
                <a:latin typeface="Arial" charset="0"/>
                <a:cs typeface="Arial" charset="0"/>
                <a:sym typeface="Arial" charset="0"/>
              </a:rPr>
              <a:t>(present tense) always</a:t>
            </a: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 requires the candidate to describe the picture.</a:t>
            </a: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endPar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endParaRP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Bullet 2 </a:t>
            </a: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requires the candidate to give an opinion.</a:t>
            </a: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endPar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endParaRP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Bullet 3 </a:t>
            </a:r>
            <a:r>
              <a:rPr kumimoji="0" lang="en-GB" sz="1400" i="0" u="none" strike="noStrike" kern="0" cap="none" spc="0" normalizeH="0" baseline="0" noProof="0" dirty="0">
                <a:ln>
                  <a:noFill/>
                </a:ln>
                <a:solidFill>
                  <a:srgbClr val="000000"/>
                </a:solidFill>
                <a:effectLst/>
                <a:uLnTx/>
                <a:uFillTx/>
                <a:latin typeface="Arial" charset="0"/>
                <a:cs typeface="Arial" charset="0"/>
                <a:sym typeface="Arial" charset="0"/>
              </a:rPr>
              <a:t>(past tense)</a:t>
            </a: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 </a:t>
            </a: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requires the candidate to narrate a past event.</a:t>
            </a: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endPar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endParaRP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Bullet 4 </a:t>
            </a:r>
            <a:r>
              <a:rPr kumimoji="0" lang="en-GB" sz="1400" i="0" u="none" strike="noStrike" kern="0" cap="none" spc="0" normalizeH="0" baseline="0" noProof="0" dirty="0">
                <a:ln>
                  <a:noFill/>
                </a:ln>
                <a:solidFill>
                  <a:srgbClr val="000000"/>
                </a:solidFill>
                <a:effectLst/>
                <a:uLnTx/>
                <a:uFillTx/>
                <a:latin typeface="Arial" charset="0"/>
                <a:cs typeface="Arial" charset="0"/>
                <a:sym typeface="Arial" charset="0"/>
              </a:rPr>
              <a:t>(future tense)</a:t>
            </a: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 </a:t>
            </a: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requires the candidate to speak about future plans or ambitions.</a:t>
            </a: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endPar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endParaRP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Bullet 5 </a:t>
            </a: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requires the candidate to express an opinion on a more general aspect of the topic.</a:t>
            </a: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Content Placeholder 5">
            <a:extLst>
              <a:ext uri="{FF2B5EF4-FFF2-40B4-BE49-F238E27FC236}">
                <a16:creationId xmlns="" xmlns:a16="http://schemas.microsoft.com/office/drawing/2014/main" id="{51DE6AF7-158D-4824-AA81-87F84837D1A0}"/>
              </a:ext>
            </a:extLst>
          </p:cNvPr>
          <p:cNvSpPr txBox="1">
            <a:spLocks/>
          </p:cNvSpPr>
          <p:nvPr/>
        </p:nvSpPr>
        <p:spPr>
          <a:xfrm>
            <a:off x="4627562" y="1673678"/>
            <a:ext cx="3887788" cy="5105811"/>
          </a:xfrm>
          <a:prstGeom prst="rect">
            <a:avLst/>
          </a:prstGeom>
          <a:solidFill>
            <a:schemeClr val="bg1"/>
          </a:solidFill>
          <a:ln w="25400" cap="flat" cmpd="sng" algn="ctr">
            <a:solidFill>
              <a:srgbClr val="000000"/>
            </a:solidFill>
            <a:prstDash val="solid"/>
          </a:ln>
          <a:effectLst/>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875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19000"/>
              </a:lnSpc>
              <a:spcBef>
                <a:spcPts val="0"/>
              </a:spcBef>
              <a:spcAft>
                <a:spcPts val="0"/>
              </a:spcAft>
              <a:buClr>
                <a:srgbClr val="000000"/>
              </a:buClr>
              <a:buSzPct val="25000"/>
              <a:buFont typeface="Arial"/>
              <a:buNone/>
              <a:tabLst/>
              <a:defRPr/>
            </a:pP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A colour picture and 5 questions (with set prompts in brackets):</a:t>
            </a:r>
          </a:p>
          <a:p>
            <a:pPr marL="0" marR="0" lvl="0" indent="0" algn="l" defTabSz="914400" rtl="0" eaLnBrk="1" fontAlgn="auto" latinLnBrk="0" hangingPunct="1">
              <a:lnSpc>
                <a:spcPct val="119000"/>
              </a:lnSpc>
              <a:spcBef>
                <a:spcPts val="0"/>
              </a:spcBef>
              <a:spcAft>
                <a:spcPts val="0"/>
              </a:spcAft>
              <a:buClr>
                <a:srgbClr val="000000"/>
              </a:buClr>
              <a:buSzPct val="25000"/>
              <a:buFont typeface="Arial"/>
              <a:buNone/>
              <a:tabLst/>
              <a:defRPr/>
            </a:pPr>
            <a:endParaRPr kumimoji="0" lang="en-GB" sz="1400" b="0" i="0" u="none" strike="noStrike" kern="0" cap="none" spc="0" normalizeH="0" baseline="0" noProof="0" dirty="0">
              <a:ln>
                <a:noFill/>
              </a:ln>
              <a:solidFill>
                <a:srgbClr val="000000"/>
              </a:solidFill>
              <a:effectLst/>
              <a:uLnTx/>
              <a:uFillTx/>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Question 1: </a:t>
            </a: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always </a:t>
            </a:r>
            <a:r>
              <a:rPr kumimoji="0" lang="en-GB" sz="1400" b="0" i="0" u="none" strike="noStrike" kern="0" cap="none" spc="0" normalizeH="0" baseline="0" noProof="0" dirty="0" smtClean="0">
                <a:ln>
                  <a:noFill/>
                </a:ln>
                <a:solidFill>
                  <a:srgbClr val="000000"/>
                </a:solidFill>
                <a:effectLst/>
                <a:uLnTx/>
                <a:uFillTx/>
                <a:latin typeface="Arial" charset="0"/>
                <a:cs typeface="Arial" charset="0"/>
                <a:sym typeface="Arial" charset="0"/>
              </a:rPr>
              <a:t>“</a:t>
            </a:r>
            <a:r>
              <a:rPr kumimoji="0" lang="en-GB" sz="1400" b="0" i="1" u="none" strike="noStrike" kern="0" cap="none" spc="0" normalizeH="0" baseline="0" noProof="0" dirty="0" smtClean="0">
                <a:ln>
                  <a:noFill/>
                </a:ln>
                <a:solidFill>
                  <a:srgbClr val="000000"/>
                </a:solidFill>
                <a:effectLst/>
                <a:uLnTx/>
                <a:uFillTx/>
                <a:sym typeface="Arial"/>
              </a:rPr>
              <a:t>Describe the photo</a:t>
            </a:r>
            <a:r>
              <a:rPr lang="en-GB" sz="1400" kern="0" dirty="0" smtClean="0">
                <a:solidFill>
                  <a:srgbClr val="000000"/>
                </a:solidFill>
              </a:rPr>
              <a:t>”</a:t>
            </a:r>
            <a:r>
              <a:rPr kumimoji="0" lang="en-GB" sz="1400" b="0" i="0" u="none" strike="noStrike" kern="0" cap="none" spc="0" normalizeH="0" baseline="0" noProof="0" dirty="0" smtClean="0">
                <a:ln>
                  <a:noFill/>
                </a:ln>
                <a:solidFill>
                  <a:srgbClr val="000000"/>
                </a:solidFill>
                <a:effectLst/>
                <a:uLnTx/>
                <a:uFillTx/>
                <a:sym typeface="Arial"/>
              </a:rPr>
              <a:t> </a:t>
            </a:r>
            <a:r>
              <a:rPr kumimoji="0" lang="en-GB" sz="1400" b="0" i="0" u="none" strike="noStrike" kern="0" cap="none" spc="0" normalizeH="0" baseline="0" noProof="0" dirty="0">
                <a:ln>
                  <a:noFill/>
                </a:ln>
                <a:solidFill>
                  <a:srgbClr val="000000"/>
                </a:solidFill>
                <a:effectLst/>
                <a:uLnTx/>
                <a:uFillTx/>
                <a:sym typeface="Arial"/>
              </a:rPr>
              <a:t>and the prompt is </a:t>
            </a:r>
            <a:r>
              <a:rPr kumimoji="0" lang="en-GB" sz="1400" b="0" i="0" u="none" strike="noStrike" kern="0" cap="none" spc="0" normalizeH="0" baseline="0" noProof="0" dirty="0" smtClean="0">
                <a:ln>
                  <a:noFill/>
                </a:ln>
                <a:solidFill>
                  <a:srgbClr val="000000"/>
                </a:solidFill>
                <a:effectLst/>
                <a:uLnTx/>
                <a:uFillTx/>
                <a:sym typeface="Arial"/>
              </a:rPr>
              <a:t>[</a:t>
            </a:r>
            <a:r>
              <a:rPr kumimoji="0" lang="en-GB" sz="1400" b="0" i="1" u="none" strike="noStrike" kern="0" cap="none" spc="0" normalizeH="0" baseline="0" noProof="0" dirty="0" smtClean="0">
                <a:ln>
                  <a:noFill/>
                </a:ln>
                <a:solidFill>
                  <a:srgbClr val="000000"/>
                </a:solidFill>
                <a:effectLst/>
                <a:uLnTx/>
                <a:uFillTx/>
                <a:sym typeface="Arial"/>
              </a:rPr>
              <a:t>Anything else</a:t>
            </a:r>
            <a:r>
              <a:rPr kumimoji="0" lang="en-GB" sz="1400" b="0" i="0" u="none" strike="noStrike" kern="0" cap="none" spc="0" normalizeH="0" baseline="0" noProof="0" dirty="0" smtClean="0">
                <a:ln>
                  <a:noFill/>
                </a:ln>
                <a:solidFill>
                  <a:srgbClr val="000000"/>
                </a:solidFill>
                <a:effectLst/>
                <a:uLnTx/>
                <a:uFillTx/>
                <a:sym typeface="Arial"/>
              </a:rPr>
              <a:t>? ]</a:t>
            </a:r>
            <a:endParaRPr kumimoji="0" lang="en-GB" sz="1400" b="0" i="0" u="none" strike="noStrike" kern="0" cap="none" spc="0" normalizeH="0" baseline="0" noProof="0" dirty="0">
              <a:ln>
                <a:noFill/>
              </a:ln>
              <a:solidFill>
                <a:srgbClr val="000000"/>
              </a:solidFill>
              <a:effectLst/>
              <a:uLnTx/>
              <a:uFillTx/>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smtClean="0">
                <a:ln>
                  <a:noFill/>
                </a:ln>
                <a:solidFill>
                  <a:srgbClr val="000000"/>
                </a:solidFill>
                <a:effectLst/>
                <a:uLnTx/>
                <a:uFillTx/>
                <a:sym typeface="Arial"/>
              </a:rPr>
              <a:t>Question </a:t>
            </a:r>
            <a:r>
              <a:rPr kumimoji="0" lang="en-GB" sz="1400" b="1" i="0" u="none" strike="noStrike" kern="0" cap="none" spc="0" normalizeH="0" baseline="0" noProof="0" dirty="0">
                <a:ln>
                  <a:noFill/>
                </a:ln>
                <a:solidFill>
                  <a:srgbClr val="000000"/>
                </a:solidFill>
                <a:effectLst/>
                <a:uLnTx/>
                <a:uFillTx/>
                <a:sym typeface="Arial"/>
              </a:rPr>
              <a:t>2: </a:t>
            </a:r>
            <a:r>
              <a:rPr kumimoji="0" lang="en-GB" sz="1400" b="0" i="0" u="none" strike="noStrike" kern="0" cap="none" spc="0" normalizeH="0" baseline="0" noProof="0" dirty="0">
                <a:ln>
                  <a:noFill/>
                </a:ln>
                <a:solidFill>
                  <a:srgbClr val="000000"/>
                </a:solidFill>
                <a:effectLst/>
                <a:uLnTx/>
                <a:uFillTx/>
                <a:sym typeface="Arial"/>
              </a:rPr>
              <a:t>T-E gives an opinion on the topic of the picture and asks the candidate for his/her opinion.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smtClean="0">
                <a:ln>
                  <a:noFill/>
                </a:ln>
                <a:solidFill>
                  <a:srgbClr val="000000"/>
                </a:solidFill>
                <a:effectLst/>
                <a:uLnTx/>
                <a:uFillTx/>
                <a:sym typeface="Arial"/>
              </a:rPr>
              <a:t>Question </a:t>
            </a:r>
            <a:r>
              <a:rPr kumimoji="0" lang="en-GB" sz="1400" b="1" i="0" u="none" strike="noStrike" kern="0" cap="none" spc="0" normalizeH="0" baseline="0" noProof="0" dirty="0">
                <a:ln>
                  <a:noFill/>
                </a:ln>
                <a:solidFill>
                  <a:srgbClr val="000000"/>
                </a:solidFill>
                <a:effectLst/>
                <a:uLnTx/>
                <a:uFillTx/>
                <a:sym typeface="Arial"/>
              </a:rPr>
              <a:t>3:</a:t>
            </a:r>
            <a:r>
              <a:rPr kumimoji="0" lang="en-GB" sz="1400" b="0" i="0" u="none" strike="noStrike" kern="0" cap="none" spc="0" normalizeH="0" baseline="0" noProof="0" dirty="0">
                <a:ln>
                  <a:noFill/>
                </a:ln>
                <a:solidFill>
                  <a:srgbClr val="000000"/>
                </a:solidFill>
                <a:effectLst/>
                <a:uLnTx/>
                <a:uFillTx/>
                <a:sym typeface="Arial"/>
              </a:rPr>
              <a:t> T-E asks the candidate to narrate a past event related to the topic.</a:t>
            </a: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0000"/>
                </a:solidFill>
                <a:effectLst/>
                <a:uLnTx/>
                <a:uFillTx/>
                <a:sym typeface="Arial"/>
              </a:rPr>
              <a:t>Question 4: </a:t>
            </a:r>
            <a:r>
              <a:rPr kumimoji="0" lang="en-GB" sz="1400" b="0" i="0" u="none" strike="noStrike" kern="0" cap="none" spc="0" normalizeH="0" baseline="0" noProof="0" dirty="0">
                <a:ln>
                  <a:noFill/>
                </a:ln>
                <a:solidFill>
                  <a:srgbClr val="000000"/>
                </a:solidFill>
                <a:effectLst/>
                <a:uLnTx/>
                <a:uFillTx/>
                <a:sym typeface="Arial"/>
              </a:rPr>
              <a:t>T-E asks the candidate about a future plan or experience related to the topic.</a:t>
            </a: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0000"/>
                </a:solidFill>
                <a:effectLst/>
                <a:uLnTx/>
                <a:uFillTx/>
                <a:sym typeface="Arial"/>
              </a:rPr>
              <a:t>Question 5:</a:t>
            </a:r>
            <a:r>
              <a:rPr kumimoji="0" lang="en-GB" sz="1400" b="0" i="0" u="none" strike="noStrike" kern="0" cap="none" spc="0" normalizeH="0" baseline="0" noProof="0" dirty="0">
                <a:ln>
                  <a:noFill/>
                </a:ln>
                <a:solidFill>
                  <a:srgbClr val="000000"/>
                </a:solidFill>
                <a:effectLst/>
                <a:uLnTx/>
                <a:uFillTx/>
                <a:sym typeface="Arial"/>
              </a:rPr>
              <a:t> T-E asks a more open question inviting the candidate to give a personal response. </a:t>
            </a: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a:t>
            </a:r>
            <a:endParaRPr kumimoji="0" lang="en-GB" sz="1600" b="0" i="0" u="none" strike="noStrike" kern="0" cap="none" spc="0" normalizeH="0" baseline="0" noProof="0" dirty="0">
              <a:ln>
                <a:noFill/>
              </a:ln>
              <a:solidFill>
                <a:srgbClr val="000000"/>
              </a:solidFill>
              <a:effectLst/>
              <a:uLnTx/>
              <a:uFillTx/>
              <a:latin typeface="Arial" charset="0"/>
              <a:cs typeface="Arial" charset="0"/>
              <a:sym typeface="Arial" charset="0"/>
            </a:endParaRPr>
          </a:p>
        </p:txBody>
      </p:sp>
    </p:spTree>
    <p:extLst>
      <p:ext uri="{BB962C8B-B14F-4D97-AF65-F5344CB8AC3E}">
        <p14:creationId xmlns:p14="http://schemas.microsoft.com/office/powerpoint/2010/main" val="1250620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a:xfrm>
            <a:off x="667072" y="173200"/>
            <a:ext cx="7302370" cy="927004"/>
          </a:xfrm>
        </p:spPr>
        <p:txBody>
          <a:bodyPr>
            <a:normAutofit/>
          </a:bodyPr>
          <a:lstStyle/>
          <a:p>
            <a:r>
              <a:rPr lang="en-GB" dirty="0">
                <a:solidFill>
                  <a:schemeClr val="accent1"/>
                </a:solidFill>
              </a:rPr>
              <a:t>Picture-based task: Higher Tier</a:t>
            </a:r>
            <a:endParaRPr lang="en-US" dirty="0">
              <a:solidFill>
                <a:schemeClr val="accent1"/>
              </a:solidFill>
            </a:endParaRPr>
          </a:p>
        </p:txBody>
      </p:sp>
      <p:sp>
        <p:nvSpPr>
          <p:cNvPr id="5" name="Title 1">
            <a:extLst>
              <a:ext uri="{FF2B5EF4-FFF2-40B4-BE49-F238E27FC236}">
                <a16:creationId xmlns="" xmlns:a16="http://schemas.microsoft.com/office/drawing/2014/main" id="{7E53CD11-8E2B-4FEF-BA6E-4DA4BD4AD02E}"/>
              </a:ext>
            </a:extLst>
          </p:cNvPr>
          <p:cNvSpPr txBox="1">
            <a:spLocks/>
          </p:cNvSpPr>
          <p:nvPr/>
        </p:nvSpPr>
        <p:spPr>
          <a:xfrm>
            <a:off x="628650" y="1076322"/>
            <a:ext cx="7886700" cy="640511"/>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000" b="1" kern="1200">
                <a:solidFill>
                  <a:schemeClr val="tx1"/>
                </a:solidFill>
                <a:latin typeface="+mn-lt"/>
                <a:ea typeface="+mj-ea"/>
                <a:cs typeface="Verdana"/>
              </a:defRPr>
            </a:lvl1pPr>
          </a:lstStyle>
          <a:p>
            <a:pPr algn="l"/>
            <a:r>
              <a:rPr lang="en-GB" sz="2800" dirty="0">
                <a:solidFill>
                  <a:srgbClr val="007FA3"/>
                </a:solidFill>
              </a:rPr>
              <a:t>    Candidate card             Teacher-examiner card</a:t>
            </a:r>
            <a:endParaRPr lang="en-GB" sz="3200" dirty="0"/>
          </a:p>
        </p:txBody>
      </p:sp>
      <p:sp>
        <p:nvSpPr>
          <p:cNvPr id="8" name="Content Placeholder 3">
            <a:extLst>
              <a:ext uri="{FF2B5EF4-FFF2-40B4-BE49-F238E27FC236}">
                <a16:creationId xmlns="" xmlns:a16="http://schemas.microsoft.com/office/drawing/2014/main" id="{C2AA3DEB-4838-4569-958C-2AB1EC1457A3}"/>
              </a:ext>
            </a:extLst>
          </p:cNvPr>
          <p:cNvSpPr txBox="1">
            <a:spLocks/>
          </p:cNvSpPr>
          <p:nvPr/>
        </p:nvSpPr>
        <p:spPr>
          <a:xfrm>
            <a:off x="628650" y="1669888"/>
            <a:ext cx="3868737" cy="5014912"/>
          </a:xfrm>
          <a:prstGeom prst="rect">
            <a:avLst/>
          </a:prstGeom>
          <a:solidFill>
            <a:schemeClr val="bg1"/>
          </a:solidFill>
          <a:ln w="25400" cap="flat" cmpd="sng" algn="ctr">
            <a:solidFill>
              <a:srgbClr val="000000"/>
            </a:solidFill>
            <a:prstDash val="solid"/>
          </a:ln>
          <a:effectLst/>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875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defTabSz="914400">
              <a:lnSpc>
                <a:spcPct val="119000"/>
              </a:lnSpc>
              <a:spcBef>
                <a:spcPct val="0"/>
              </a:spcBef>
              <a:spcAft>
                <a:spcPct val="0"/>
              </a:spcAft>
              <a:buClr>
                <a:srgbClr val="000000"/>
              </a:buClr>
              <a:buSzPct val="25000"/>
              <a:defRPr/>
            </a:pP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A colour picture and 5 bullet point prompts  in </a:t>
            </a:r>
            <a:r>
              <a:rPr kumimoji="0" lang="en-GB" sz="1400" b="0" i="0" u="none" strike="noStrike" kern="0" cap="none" spc="0" normalizeH="0" baseline="0" noProof="0" dirty="0" smtClean="0">
                <a:ln>
                  <a:noFill/>
                </a:ln>
                <a:solidFill>
                  <a:srgbClr val="000000"/>
                </a:solidFill>
                <a:effectLst/>
                <a:uLnTx/>
                <a:uFillTx/>
                <a:latin typeface="Arial" charset="0"/>
                <a:cs typeface="Arial" charset="0"/>
                <a:sym typeface="Arial" charset="0"/>
              </a:rPr>
              <a:t>French </a:t>
            </a:r>
            <a:r>
              <a:rPr lang="en-GB" sz="1200" i="1" kern="0" dirty="0" smtClean="0">
                <a:solidFill>
                  <a:srgbClr val="000000"/>
                </a:solidFill>
                <a:latin typeface="Arial" charset="0"/>
                <a:cs typeface="Arial" charset="0"/>
                <a:sym typeface="Arial" charset="0"/>
              </a:rPr>
              <a:t>(</a:t>
            </a:r>
            <a:r>
              <a:rPr lang="en-GB" sz="1200" i="1" kern="0" dirty="0">
                <a:solidFill>
                  <a:srgbClr val="000000"/>
                </a:solidFill>
                <a:latin typeface="Arial" charset="0"/>
                <a:cs typeface="Arial" charset="0"/>
                <a:sym typeface="Arial" charset="0"/>
              </a:rPr>
              <a:t>NB: </a:t>
            </a:r>
            <a:r>
              <a:rPr lang="en-GB" sz="1200" b="1" i="1" kern="0" dirty="0">
                <a:solidFill>
                  <a:srgbClr val="000000"/>
                </a:solidFill>
                <a:latin typeface="Arial" charset="0"/>
                <a:cs typeface="Arial" charset="0"/>
                <a:sym typeface="Arial" charset="0"/>
              </a:rPr>
              <a:t>except</a:t>
            </a:r>
            <a:r>
              <a:rPr lang="en-GB" sz="1200" i="1" kern="0" dirty="0">
                <a:solidFill>
                  <a:srgbClr val="000000"/>
                </a:solidFill>
                <a:latin typeface="Arial" charset="0"/>
                <a:cs typeface="Arial" charset="0"/>
                <a:sym typeface="Arial" charset="0"/>
              </a:rPr>
              <a:t> in Chinese and Japanese where prompts are in </a:t>
            </a:r>
            <a:r>
              <a:rPr lang="en-GB" sz="1200" b="1" i="1" kern="0" dirty="0">
                <a:solidFill>
                  <a:srgbClr val="000000"/>
                </a:solidFill>
                <a:latin typeface="Arial" charset="0"/>
                <a:cs typeface="Arial" charset="0"/>
                <a:sym typeface="Arial" charset="0"/>
              </a:rPr>
              <a:t>English</a:t>
            </a:r>
            <a:r>
              <a:rPr lang="en-GB" sz="1200" i="1" kern="0" dirty="0" smtClean="0">
                <a:solidFill>
                  <a:srgbClr val="000000"/>
                </a:solidFill>
                <a:latin typeface="Arial" charset="0"/>
                <a:cs typeface="Arial" charset="0"/>
                <a:sym typeface="Arial" charset="0"/>
              </a:rPr>
              <a:t>):</a:t>
            </a:r>
            <a:endParaRPr kumimoji="0" lang="en-GB" sz="1200" b="0" i="0" u="none" strike="noStrike" kern="0" cap="none" spc="0" normalizeH="0" baseline="0" noProof="0" dirty="0">
              <a:ln>
                <a:noFill/>
              </a:ln>
              <a:solidFill>
                <a:srgbClr val="000000"/>
              </a:solidFill>
              <a:effectLst/>
              <a:uLnTx/>
              <a:uFillTx/>
              <a:latin typeface="Arial" charset="0"/>
              <a:cs typeface="Arial" charset="0"/>
              <a:sym typeface="Arial" charset="0"/>
            </a:endParaRP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endPar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endParaRP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Bullet 1</a:t>
            </a:r>
            <a:r>
              <a:rPr kumimoji="0" lang="en-GB" sz="1400" i="0" u="none" strike="noStrike" kern="0" cap="none" spc="0" normalizeH="0" baseline="0" noProof="0" dirty="0">
                <a:ln>
                  <a:noFill/>
                </a:ln>
                <a:solidFill>
                  <a:srgbClr val="000000"/>
                </a:solidFill>
                <a:effectLst/>
                <a:uLnTx/>
                <a:uFillTx/>
                <a:latin typeface="Arial" charset="0"/>
                <a:cs typeface="Arial" charset="0"/>
                <a:sym typeface="Arial" charset="0"/>
              </a:rPr>
              <a:t> (present tense)</a:t>
            </a: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 </a:t>
            </a: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always requires the candidate to describe the picture.</a:t>
            </a: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endPar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endParaRP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Bullet 2 </a:t>
            </a: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requires the candidate to give an opinion.</a:t>
            </a: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endPar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endParaRP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Bullet 3</a:t>
            </a:r>
            <a:r>
              <a:rPr kumimoji="0" lang="en-GB" sz="1400" i="0" u="none" strike="noStrike" kern="0" cap="none" spc="0" normalizeH="0" baseline="0" noProof="0" dirty="0">
                <a:ln>
                  <a:noFill/>
                </a:ln>
                <a:solidFill>
                  <a:srgbClr val="000000"/>
                </a:solidFill>
                <a:effectLst/>
                <a:uLnTx/>
                <a:uFillTx/>
                <a:latin typeface="Arial" charset="0"/>
                <a:cs typeface="Arial" charset="0"/>
                <a:sym typeface="Arial" charset="0"/>
              </a:rPr>
              <a:t> (past tense)</a:t>
            </a: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 </a:t>
            </a: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requires the candidate to narrate a past event.</a:t>
            </a: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endPar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endParaRP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Bullet 4 </a:t>
            </a:r>
            <a:r>
              <a:rPr kumimoji="0" lang="en-GB" sz="1400" i="0" u="none" strike="noStrike" kern="0" cap="none" spc="0" normalizeH="0" baseline="0" noProof="0" dirty="0">
                <a:ln>
                  <a:noFill/>
                </a:ln>
                <a:solidFill>
                  <a:srgbClr val="000000"/>
                </a:solidFill>
                <a:effectLst/>
                <a:uLnTx/>
                <a:uFillTx/>
                <a:latin typeface="Arial" charset="0"/>
                <a:cs typeface="Arial" charset="0"/>
                <a:sym typeface="Arial" charset="0"/>
              </a:rPr>
              <a:t>(future tense)</a:t>
            </a: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 </a:t>
            </a: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requires the candidate to speak about future plans or ambitions.</a:t>
            </a: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endPar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endParaRPr>
          </a:p>
          <a:p>
            <a:pPr marL="0" marR="0" lvl="0" indent="0" algn="l" defTabSz="914400" rtl="0" eaLnBrk="1" fontAlgn="auto" latinLnBrk="0" hangingPunct="1">
              <a:lnSpc>
                <a:spcPct val="119000"/>
              </a:lnSpc>
              <a:spcBef>
                <a:spcPct val="0"/>
              </a:spcBef>
              <a:spcAft>
                <a:spcPct val="0"/>
              </a:spcAft>
              <a:buClr>
                <a:srgbClr val="000000"/>
              </a:buClr>
              <a:buSzPct val="25000"/>
              <a:buFont typeface="Arial"/>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Bullet 5 </a:t>
            </a:r>
            <a:r>
              <a:rPr kumimoji="0" lang="en-GB" sz="1400" i="0" u="none" strike="noStrike" kern="0" cap="none" spc="0" normalizeH="0" baseline="0" noProof="0" dirty="0">
                <a:ln>
                  <a:noFill/>
                </a:ln>
                <a:solidFill>
                  <a:srgbClr val="000000"/>
                </a:solidFill>
                <a:effectLst/>
                <a:uLnTx/>
                <a:uFillTx/>
                <a:latin typeface="Arial" charset="0"/>
                <a:cs typeface="Arial" charset="0"/>
                <a:sym typeface="Arial" charset="0"/>
              </a:rPr>
              <a:t>(unexpected)</a:t>
            </a: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 </a:t>
            </a: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requires the candidate to express an opinion on a more general aspect of the topic.</a:t>
            </a: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sym typeface="Arial"/>
            </a:endParaRPr>
          </a:p>
        </p:txBody>
      </p:sp>
      <p:sp>
        <p:nvSpPr>
          <p:cNvPr id="10" name="Content Placeholder 5">
            <a:extLst>
              <a:ext uri="{FF2B5EF4-FFF2-40B4-BE49-F238E27FC236}">
                <a16:creationId xmlns="" xmlns:a16="http://schemas.microsoft.com/office/drawing/2014/main" id="{E36E31B2-B4FB-4E01-A955-22E65BF516CA}"/>
              </a:ext>
            </a:extLst>
          </p:cNvPr>
          <p:cNvSpPr txBox="1">
            <a:spLocks/>
          </p:cNvSpPr>
          <p:nvPr/>
        </p:nvSpPr>
        <p:spPr>
          <a:xfrm>
            <a:off x="4853084" y="1669888"/>
            <a:ext cx="3887788" cy="5014912"/>
          </a:xfrm>
          <a:prstGeom prst="rect">
            <a:avLst/>
          </a:prstGeom>
          <a:solidFill>
            <a:schemeClr val="bg1"/>
          </a:solidFill>
          <a:ln w="25400" cap="flat" cmpd="sng" algn="ctr">
            <a:solidFill>
              <a:srgbClr val="000000"/>
            </a:solidFill>
            <a:prstDash val="solid"/>
          </a:ln>
          <a:effectLst/>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875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A colour picture and 5 questions (with set prompts in brackets):</a:t>
            </a:r>
          </a:p>
          <a:p>
            <a:pPr marL="0" marR="0" lvl="0" indent="0" algn="l" defTabSz="914400" rtl="0" eaLnBrk="1" fontAlgn="auto" latinLnBrk="0" hangingPunct="1">
              <a:lnSpc>
                <a:spcPct val="119000"/>
              </a:lnSpc>
              <a:spcBef>
                <a:spcPts val="0"/>
              </a:spcBef>
              <a:spcAft>
                <a:spcPts val="0"/>
              </a:spcAft>
              <a:buClr>
                <a:srgbClr val="000000"/>
              </a:buClr>
              <a:buSzPct val="25000"/>
              <a:buFont typeface="Arial"/>
              <a:buNone/>
              <a:tabLst/>
              <a:defRPr/>
            </a:pPr>
            <a:endParaRPr kumimoji="0" lang="en-GB" sz="1400" b="0" i="0" u="none" strike="noStrike" kern="0" cap="none" spc="0" normalizeH="0" baseline="0" noProof="0" dirty="0">
              <a:ln>
                <a:noFill/>
              </a:ln>
              <a:solidFill>
                <a:srgbClr val="000000"/>
              </a:solidFill>
              <a:effectLst/>
              <a:uLnTx/>
              <a:uFillTx/>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sym typeface="Arial" charset="0"/>
              </a:rPr>
              <a:t>Question 1: </a:t>
            </a:r>
            <a:r>
              <a:rPr kumimoji="0" lang="en-GB" sz="1400" b="0" i="0" u="none" strike="noStrike" kern="0" cap="none" spc="0" normalizeH="0" baseline="0" noProof="0" dirty="0">
                <a:ln>
                  <a:noFill/>
                </a:ln>
                <a:solidFill>
                  <a:srgbClr val="000000"/>
                </a:solidFill>
                <a:effectLst/>
                <a:uLnTx/>
                <a:uFillTx/>
                <a:latin typeface="Arial" charset="0"/>
                <a:cs typeface="Arial" charset="0"/>
                <a:sym typeface="Arial" charset="0"/>
              </a:rPr>
              <a:t>always </a:t>
            </a:r>
            <a:r>
              <a:rPr kumimoji="0" lang="en-GB" sz="1400" b="0" i="0" u="none" strike="noStrike" kern="0" cap="none" spc="0" normalizeH="0" baseline="0" noProof="0" dirty="0" smtClean="0">
                <a:ln>
                  <a:noFill/>
                </a:ln>
                <a:solidFill>
                  <a:srgbClr val="000000"/>
                </a:solidFill>
                <a:effectLst/>
                <a:uLnTx/>
                <a:uFillTx/>
                <a:latin typeface="Arial" charset="0"/>
                <a:cs typeface="Arial" charset="0"/>
                <a:sym typeface="Arial" charset="0"/>
              </a:rPr>
              <a:t>“</a:t>
            </a:r>
            <a:r>
              <a:rPr kumimoji="0" lang="en-GB" sz="1400" b="0" i="1" u="none" strike="noStrike" kern="0" cap="none" spc="0" normalizeH="0" baseline="0" noProof="0" dirty="0" smtClean="0">
                <a:ln>
                  <a:noFill/>
                </a:ln>
                <a:solidFill>
                  <a:srgbClr val="000000"/>
                </a:solidFill>
                <a:effectLst/>
                <a:uLnTx/>
                <a:uFillTx/>
                <a:sym typeface="Arial"/>
              </a:rPr>
              <a:t>Describe the photo</a:t>
            </a:r>
            <a:r>
              <a:rPr kumimoji="0" lang="en-GB" sz="1400" b="0" u="none" strike="noStrike" kern="0" cap="none" spc="0" normalizeH="0" baseline="0" noProof="0" dirty="0" smtClean="0">
                <a:ln>
                  <a:noFill/>
                </a:ln>
                <a:solidFill>
                  <a:srgbClr val="000000"/>
                </a:solidFill>
                <a:effectLst/>
                <a:uLnTx/>
                <a:uFillTx/>
                <a:sym typeface="Arial"/>
              </a:rPr>
              <a:t>”</a:t>
            </a:r>
            <a:r>
              <a:rPr kumimoji="0" lang="en-GB" sz="1400" b="0" i="0" u="none" strike="noStrike" kern="0" cap="none" spc="0" normalizeH="0" baseline="0" noProof="0" dirty="0" smtClean="0">
                <a:ln>
                  <a:noFill/>
                </a:ln>
                <a:solidFill>
                  <a:srgbClr val="000000"/>
                </a:solidFill>
                <a:effectLst/>
                <a:uLnTx/>
                <a:uFillTx/>
                <a:sym typeface="Arial"/>
              </a:rPr>
              <a:t> </a:t>
            </a:r>
            <a:r>
              <a:rPr kumimoji="0" lang="en-GB" sz="1400" b="0" i="0" u="none" strike="noStrike" kern="0" cap="none" spc="0" normalizeH="0" baseline="0" noProof="0" dirty="0">
                <a:ln>
                  <a:noFill/>
                </a:ln>
                <a:solidFill>
                  <a:srgbClr val="000000"/>
                </a:solidFill>
                <a:effectLst/>
                <a:uLnTx/>
                <a:uFillTx/>
                <a:sym typeface="Arial"/>
              </a:rPr>
              <a:t>and the prompt is </a:t>
            </a:r>
            <a:r>
              <a:rPr kumimoji="0" lang="en-GB" sz="1400" b="0" i="0" u="none" strike="noStrike" kern="0" cap="none" spc="0" normalizeH="0" baseline="0" noProof="0" dirty="0" smtClean="0">
                <a:ln>
                  <a:noFill/>
                </a:ln>
                <a:solidFill>
                  <a:srgbClr val="000000"/>
                </a:solidFill>
                <a:effectLst/>
                <a:uLnTx/>
                <a:uFillTx/>
                <a:sym typeface="Arial"/>
              </a:rPr>
              <a:t>[</a:t>
            </a:r>
            <a:r>
              <a:rPr kumimoji="0" lang="en-GB" sz="1400" b="0" i="1" u="none" strike="noStrike" kern="0" cap="none" spc="0" normalizeH="0" baseline="0" noProof="0" dirty="0" smtClean="0">
                <a:ln>
                  <a:noFill/>
                </a:ln>
                <a:solidFill>
                  <a:srgbClr val="000000"/>
                </a:solidFill>
                <a:effectLst/>
                <a:uLnTx/>
                <a:uFillTx/>
                <a:sym typeface="Arial"/>
              </a:rPr>
              <a:t>Anything else </a:t>
            </a:r>
            <a:r>
              <a:rPr kumimoji="0" lang="en-GB" sz="1400" b="0" i="0" u="none" strike="noStrike" kern="0" cap="none" spc="0" normalizeH="0" baseline="0" noProof="0" dirty="0" smtClean="0">
                <a:ln>
                  <a:noFill/>
                </a:ln>
                <a:solidFill>
                  <a:srgbClr val="000000"/>
                </a:solidFill>
                <a:effectLst/>
                <a:uLnTx/>
                <a:uFillTx/>
                <a:sym typeface="Arial"/>
              </a:rPr>
              <a:t>?]</a:t>
            </a:r>
            <a:endParaRPr kumimoji="0" lang="en-GB" sz="1400" b="0" i="0" u="none" strike="noStrike" kern="0" cap="none" spc="0" normalizeH="0" baseline="0" noProof="0" dirty="0">
              <a:ln>
                <a:noFill/>
              </a:ln>
              <a:solidFill>
                <a:srgbClr val="000000"/>
              </a:solidFill>
              <a:effectLst/>
              <a:uLnTx/>
              <a:uFillTx/>
              <a:sym typeface="Arial"/>
            </a:endParaRP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0000"/>
                </a:solidFill>
                <a:effectLst/>
                <a:uLnTx/>
                <a:uFillTx/>
                <a:sym typeface="Arial"/>
              </a:rPr>
              <a:t>Question 2: </a:t>
            </a:r>
            <a:r>
              <a:rPr kumimoji="0" lang="en-GB" sz="1400" b="0" i="0" u="none" strike="noStrike" kern="0" cap="none" spc="0" normalizeH="0" baseline="0" noProof="0" dirty="0">
                <a:ln>
                  <a:noFill/>
                </a:ln>
                <a:solidFill>
                  <a:srgbClr val="000000"/>
                </a:solidFill>
                <a:effectLst/>
                <a:uLnTx/>
                <a:uFillTx/>
                <a:sym typeface="Arial"/>
              </a:rPr>
              <a:t>T-E gives an opinion on the topic of the picture and asks the candidate for his/her opinion.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smtClean="0">
                <a:ln>
                  <a:noFill/>
                </a:ln>
                <a:solidFill>
                  <a:srgbClr val="000000"/>
                </a:solidFill>
                <a:effectLst/>
                <a:uLnTx/>
                <a:uFillTx/>
                <a:sym typeface="Arial"/>
              </a:rPr>
              <a:t>Question </a:t>
            </a:r>
            <a:r>
              <a:rPr kumimoji="0" lang="en-GB" sz="1400" b="1" i="0" u="none" strike="noStrike" kern="0" cap="none" spc="0" normalizeH="0" baseline="0" noProof="0" dirty="0">
                <a:ln>
                  <a:noFill/>
                </a:ln>
                <a:solidFill>
                  <a:srgbClr val="000000"/>
                </a:solidFill>
                <a:effectLst/>
                <a:uLnTx/>
                <a:uFillTx/>
                <a:sym typeface="Arial"/>
              </a:rPr>
              <a:t>3:</a:t>
            </a:r>
            <a:r>
              <a:rPr kumimoji="0" lang="en-GB" sz="1400" b="0" i="0" u="none" strike="noStrike" kern="0" cap="none" spc="0" normalizeH="0" baseline="0" noProof="0" dirty="0">
                <a:ln>
                  <a:noFill/>
                </a:ln>
                <a:solidFill>
                  <a:srgbClr val="000000"/>
                </a:solidFill>
                <a:effectLst/>
                <a:uLnTx/>
                <a:uFillTx/>
                <a:sym typeface="Arial"/>
              </a:rPr>
              <a:t> T-E asks the candidate to narrate a past event related to the topic.</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smtClean="0">
                <a:ln>
                  <a:noFill/>
                </a:ln>
                <a:solidFill>
                  <a:srgbClr val="000000"/>
                </a:solidFill>
                <a:effectLst/>
                <a:uLnTx/>
                <a:uFillTx/>
                <a:sym typeface="Arial"/>
              </a:rPr>
              <a:t>Question </a:t>
            </a:r>
            <a:r>
              <a:rPr kumimoji="0" lang="en-GB" sz="1400" b="1" i="0" u="none" strike="noStrike" kern="0" cap="none" spc="0" normalizeH="0" baseline="0" noProof="0" dirty="0">
                <a:ln>
                  <a:noFill/>
                </a:ln>
                <a:solidFill>
                  <a:srgbClr val="000000"/>
                </a:solidFill>
                <a:effectLst/>
                <a:uLnTx/>
                <a:uFillTx/>
                <a:sym typeface="Arial"/>
              </a:rPr>
              <a:t>4: </a:t>
            </a:r>
            <a:r>
              <a:rPr kumimoji="0" lang="en-GB" sz="1400" b="0" i="0" u="none" strike="noStrike" kern="0" cap="none" spc="0" normalizeH="0" baseline="0" noProof="0" dirty="0">
                <a:ln>
                  <a:noFill/>
                </a:ln>
                <a:solidFill>
                  <a:srgbClr val="000000"/>
                </a:solidFill>
                <a:effectLst/>
                <a:uLnTx/>
                <a:uFillTx/>
                <a:sym typeface="Arial"/>
              </a:rPr>
              <a:t>T-E asks the candidate about a future plan or experience related to the topic.</a:t>
            </a: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0000"/>
                </a:solidFill>
                <a:effectLst/>
                <a:uLnTx/>
                <a:uFillTx/>
                <a:sym typeface="Arial"/>
              </a:rPr>
              <a:t>Question 5:</a:t>
            </a:r>
            <a:r>
              <a:rPr kumimoji="0" lang="en-GB" sz="1400" b="0" i="0" u="none" strike="noStrike" kern="0" cap="none" spc="0" normalizeH="0" baseline="0" noProof="0" dirty="0">
                <a:ln>
                  <a:noFill/>
                </a:ln>
                <a:solidFill>
                  <a:srgbClr val="000000"/>
                </a:solidFill>
                <a:effectLst/>
                <a:uLnTx/>
                <a:uFillTx/>
                <a:sym typeface="Arial"/>
              </a:rPr>
              <a:t> T-E asks an unpredictable question inviting the candidate to give a personal response.</a:t>
            </a: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a:t>
            </a:r>
            <a:endParaRPr kumimoji="0" lang="en-GB" sz="1600" b="0" i="0" u="none" strike="noStrike" kern="0" cap="none" spc="0" normalizeH="0" baseline="0" noProof="0" dirty="0">
              <a:ln>
                <a:noFill/>
              </a:ln>
              <a:solidFill>
                <a:srgbClr val="000000"/>
              </a:solidFill>
              <a:effectLst/>
              <a:uLnTx/>
              <a:uFillTx/>
              <a:latin typeface="Arial" charset="0"/>
              <a:cs typeface="Arial" charset="0"/>
              <a:sym typeface="Arial" charset="0"/>
            </a:endParaRPr>
          </a:p>
        </p:txBody>
      </p:sp>
    </p:spTree>
    <p:extLst>
      <p:ext uri="{BB962C8B-B14F-4D97-AF65-F5344CB8AC3E}">
        <p14:creationId xmlns:p14="http://schemas.microsoft.com/office/powerpoint/2010/main" val="750124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a:xfrm>
            <a:off x="1034148" y="540957"/>
            <a:ext cx="6568219" cy="553998"/>
          </a:xfrm>
        </p:spPr>
        <p:txBody>
          <a:bodyPr>
            <a:normAutofit fontScale="90000"/>
          </a:bodyPr>
          <a:lstStyle/>
          <a:p>
            <a:r>
              <a:rPr lang="en-GB" dirty="0">
                <a:solidFill>
                  <a:schemeClr val="accent1"/>
                </a:solidFill>
              </a:rPr>
              <a:t>Picture-based task: </a:t>
            </a:r>
            <a:br>
              <a:rPr lang="en-GB" dirty="0">
                <a:solidFill>
                  <a:schemeClr val="accent1"/>
                </a:solidFill>
              </a:rPr>
            </a:br>
            <a:r>
              <a:rPr lang="en-GB" dirty="0">
                <a:solidFill>
                  <a:schemeClr val="accent1"/>
                </a:solidFill>
              </a:rPr>
              <a:t>teacher-examiner</a:t>
            </a:r>
            <a:endParaRPr lang="en-US" dirty="0">
              <a:solidFill>
                <a:schemeClr val="accent1"/>
              </a:solidFill>
            </a:endParaRPr>
          </a:p>
        </p:txBody>
      </p:sp>
      <p:sp>
        <p:nvSpPr>
          <p:cNvPr id="8" name="Text Placeholder 2">
            <a:extLst>
              <a:ext uri="{FF2B5EF4-FFF2-40B4-BE49-F238E27FC236}">
                <a16:creationId xmlns="" xmlns:a16="http://schemas.microsoft.com/office/drawing/2014/main" id="{80A084CB-62E6-459F-81D4-B4790716512C}"/>
              </a:ext>
            </a:extLst>
          </p:cNvPr>
          <p:cNvSpPr txBox="1">
            <a:spLocks/>
          </p:cNvSpPr>
          <p:nvPr/>
        </p:nvSpPr>
        <p:spPr>
          <a:xfrm>
            <a:off x="542925" y="1479029"/>
            <a:ext cx="7954839" cy="5019159"/>
          </a:xfrm>
          <a:prstGeom prst="rect">
            <a:avLst/>
          </a:prstGeom>
        </p:spPr>
        <p:txBody>
          <a:bodyPr vert="horz" lIns="0" tIns="0" rIns="0" bIns="0" rtlCol="0">
            <a:normAutofit fontScale="62500" lnSpcReduction="20000"/>
          </a:bodyPr>
          <a:lstStyle>
            <a:lvl1pPr marL="0" indent="0" algn="l" defTabSz="457200" rtl="0" eaLnBrk="1" latinLnBrk="0" hangingPunct="1">
              <a:spcBef>
                <a:spcPct val="20000"/>
              </a:spcBef>
              <a:buClr>
                <a:schemeClr val="accent2"/>
              </a:buClr>
              <a:buFont typeface="Arial"/>
              <a:buNone/>
              <a:defRPr sz="2800" kern="1200">
                <a:solidFill>
                  <a:schemeClr val="tx1"/>
                </a:solidFill>
                <a:latin typeface="+mn-lt"/>
                <a:ea typeface="+mn-ea"/>
                <a:cs typeface="Verdana"/>
              </a:defRPr>
            </a:lvl1pPr>
            <a:lvl2pPr marL="742950" indent="-285750" algn="l" defTabSz="4572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700" dirty="0"/>
              <a:t>Teacher-examiners </a:t>
            </a:r>
            <a:r>
              <a:rPr lang="en-US" sz="3700" b="1" dirty="0"/>
              <a:t>must</a:t>
            </a:r>
            <a:r>
              <a:rPr lang="en-US" sz="3700" dirty="0"/>
              <a:t>:</a:t>
            </a:r>
          </a:p>
          <a:p>
            <a:endParaRPr lang="en-US" sz="1000" dirty="0"/>
          </a:p>
          <a:p>
            <a:pPr marL="457200" lvl="1" indent="-457200">
              <a:buClr>
                <a:schemeClr val="accent2"/>
              </a:buClr>
            </a:pPr>
            <a:r>
              <a:rPr lang="en-US" sz="3700" dirty="0"/>
              <a:t>allocate the picture-based task stimulus card according to the sequencing grid</a:t>
            </a:r>
          </a:p>
          <a:p>
            <a:pPr marL="457200" lvl="1" indent="-457200">
              <a:buClr>
                <a:schemeClr val="accent2"/>
              </a:buClr>
            </a:pPr>
            <a:r>
              <a:rPr lang="en-US" sz="3700" dirty="0"/>
              <a:t>ask the 5 set questions as presented.</a:t>
            </a:r>
          </a:p>
          <a:p>
            <a:endParaRPr lang="en-US" sz="3700" dirty="0"/>
          </a:p>
          <a:p>
            <a:r>
              <a:rPr lang="en-US" sz="3700" dirty="0"/>
              <a:t>Teacher-examiners </a:t>
            </a:r>
            <a:r>
              <a:rPr lang="en-US" sz="3700" b="1" dirty="0"/>
              <a:t>may</a:t>
            </a:r>
            <a:r>
              <a:rPr lang="en-US" sz="3700" dirty="0"/>
              <a:t>:</a:t>
            </a:r>
          </a:p>
          <a:p>
            <a:pPr marL="457200" lvl="1" indent="-457200">
              <a:buClr>
                <a:schemeClr val="accent2"/>
              </a:buClr>
            </a:pPr>
            <a:r>
              <a:rPr lang="en-US" sz="3700" dirty="0"/>
              <a:t>use the set prompts as presented</a:t>
            </a:r>
          </a:p>
          <a:p>
            <a:pPr marL="457200" lvl="1" indent="-457200">
              <a:buClr>
                <a:schemeClr val="accent2"/>
              </a:buClr>
            </a:pPr>
            <a:r>
              <a:rPr lang="en-US" sz="3700" dirty="0"/>
              <a:t>repeat the set questions and prompts twice (i.e. utter three times in total).</a:t>
            </a:r>
          </a:p>
          <a:p>
            <a:endParaRPr lang="en-US" sz="3700" dirty="0"/>
          </a:p>
          <a:p>
            <a:r>
              <a:rPr lang="en-US" sz="3700" dirty="0"/>
              <a:t>Teacher-examiners </a:t>
            </a:r>
            <a:r>
              <a:rPr lang="en-US" sz="3700" b="1" dirty="0"/>
              <a:t>must not</a:t>
            </a:r>
            <a:r>
              <a:rPr lang="en-US" sz="3700" dirty="0"/>
              <a:t>:</a:t>
            </a:r>
          </a:p>
          <a:p>
            <a:pPr marL="457200" lvl="1" indent="-457200">
              <a:buClr>
                <a:schemeClr val="accent2"/>
              </a:buClr>
            </a:pPr>
            <a:r>
              <a:rPr lang="en-US" sz="3700" dirty="0"/>
              <a:t>re-phrase the set questions</a:t>
            </a:r>
          </a:p>
          <a:p>
            <a:pPr marL="457200" lvl="1" indent="-457200">
              <a:buClr>
                <a:schemeClr val="accent2"/>
              </a:buClr>
            </a:pPr>
            <a:r>
              <a:rPr lang="en-US" sz="3700" dirty="0"/>
              <a:t>ask any supplementary questions</a:t>
            </a:r>
          </a:p>
          <a:p>
            <a:pPr marL="457200" lvl="1" indent="-457200">
              <a:buClr>
                <a:schemeClr val="accent2"/>
              </a:buClr>
            </a:pPr>
            <a:r>
              <a:rPr lang="en-US" sz="3700" dirty="0"/>
              <a:t>deviate from the set prompts.</a:t>
            </a:r>
          </a:p>
        </p:txBody>
      </p:sp>
    </p:spTree>
    <p:extLst>
      <p:ext uri="{BB962C8B-B14F-4D97-AF65-F5344CB8AC3E}">
        <p14:creationId xmlns:p14="http://schemas.microsoft.com/office/powerpoint/2010/main" val="2505716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D76C7BB-EECA-9741-8B9E-78B1B369EAEF}"/>
              </a:ext>
            </a:extLst>
          </p:cNvPr>
          <p:cNvSpPr>
            <a:spLocks noGrp="1"/>
          </p:cNvSpPr>
          <p:nvPr>
            <p:ph type="body" sz="quarter" idx="10"/>
          </p:nvPr>
        </p:nvSpPr>
        <p:spPr/>
        <p:txBody>
          <a:bodyPr/>
          <a:lstStyle/>
          <a:p>
            <a:r>
              <a:rPr lang="en-US"/>
              <a:t>Conversation</a:t>
            </a:r>
            <a:endParaRPr lang="en-US" dirty="0"/>
          </a:p>
        </p:txBody>
      </p:sp>
    </p:spTree>
    <p:extLst>
      <p:ext uri="{BB962C8B-B14F-4D97-AF65-F5344CB8AC3E}">
        <p14:creationId xmlns:p14="http://schemas.microsoft.com/office/powerpoint/2010/main" val="2767916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a:xfrm>
            <a:off x="1034148" y="154539"/>
            <a:ext cx="6568219" cy="927004"/>
          </a:xfrm>
        </p:spPr>
        <p:txBody>
          <a:bodyPr>
            <a:normAutofit/>
          </a:bodyPr>
          <a:lstStyle/>
          <a:p>
            <a:r>
              <a:rPr lang="en-GB" dirty="0">
                <a:solidFill>
                  <a:schemeClr val="accent1"/>
                </a:solidFill>
              </a:rPr>
              <a:t>Conversation</a:t>
            </a:r>
            <a:endParaRPr lang="en-US" dirty="0">
              <a:solidFill>
                <a:schemeClr val="accent1"/>
              </a:solidFill>
            </a:endParaRPr>
          </a:p>
        </p:txBody>
      </p:sp>
      <p:sp>
        <p:nvSpPr>
          <p:cNvPr id="5" name="Title 1">
            <a:extLst>
              <a:ext uri="{FF2B5EF4-FFF2-40B4-BE49-F238E27FC236}">
                <a16:creationId xmlns="" xmlns:a16="http://schemas.microsoft.com/office/drawing/2014/main" id="{59C16EAF-0958-4873-B20F-92246E018357}"/>
              </a:ext>
            </a:extLst>
          </p:cNvPr>
          <p:cNvSpPr txBox="1">
            <a:spLocks/>
          </p:cNvSpPr>
          <p:nvPr/>
        </p:nvSpPr>
        <p:spPr>
          <a:xfrm>
            <a:off x="628650" y="1100203"/>
            <a:ext cx="7886700" cy="312081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n-lt"/>
                <a:ea typeface="+mj-ea"/>
                <a:cs typeface="Verdana"/>
              </a:defRPr>
            </a:lvl1pPr>
          </a:lstStyle>
          <a:p>
            <a:pPr marL="457200" indent="-457200" algn="l">
              <a:lnSpc>
                <a:spcPct val="80000"/>
              </a:lnSpc>
              <a:spcBef>
                <a:spcPct val="20000"/>
              </a:spcBef>
              <a:buClr>
                <a:schemeClr val="accent2"/>
              </a:buClr>
              <a:buFont typeface="Arial" panose="020B0604020202020204" pitchFamily="34" charset="0"/>
              <a:buChar char="•"/>
            </a:pPr>
            <a:r>
              <a:rPr lang="en-GB" sz="2400" b="0" dirty="0">
                <a:ea typeface="+mn-ea"/>
              </a:rPr>
              <a:t>Recommended timings:</a:t>
            </a:r>
          </a:p>
          <a:p>
            <a:pPr marL="742950" lvl="1" indent="-285750">
              <a:lnSpc>
                <a:spcPct val="80000"/>
              </a:lnSpc>
              <a:spcBef>
                <a:spcPct val="20000"/>
              </a:spcBef>
              <a:buClr>
                <a:schemeClr val="accent1"/>
              </a:buClr>
              <a:buFont typeface="Arial" panose="020B0604020202020204" pitchFamily="34" charset="0"/>
              <a:buChar char="•"/>
            </a:pPr>
            <a:r>
              <a:rPr lang="en-GB" sz="2000" dirty="0">
                <a:cs typeface="Verdana"/>
              </a:rPr>
              <a:t>Foundation Tier: 3.5 – 4.5 minutes</a:t>
            </a:r>
          </a:p>
          <a:p>
            <a:pPr marL="742950" lvl="1" indent="-285750">
              <a:lnSpc>
                <a:spcPct val="80000"/>
              </a:lnSpc>
              <a:spcBef>
                <a:spcPct val="20000"/>
              </a:spcBef>
              <a:buClr>
                <a:schemeClr val="accent1"/>
              </a:buClr>
              <a:buFont typeface="Arial" panose="020B0604020202020204" pitchFamily="34" charset="0"/>
              <a:buChar char="•"/>
            </a:pPr>
            <a:r>
              <a:rPr lang="en-GB" sz="2000" dirty="0">
                <a:cs typeface="Verdana"/>
              </a:rPr>
              <a:t>Higher Tier: 5 – 6 minutes</a:t>
            </a:r>
          </a:p>
          <a:p>
            <a:pPr marL="457200" indent="-457200" algn="l">
              <a:lnSpc>
                <a:spcPct val="80000"/>
              </a:lnSpc>
              <a:spcBef>
                <a:spcPct val="20000"/>
              </a:spcBef>
              <a:buClr>
                <a:schemeClr val="accent2"/>
              </a:buClr>
              <a:buFont typeface="Arial" panose="020B0604020202020204" pitchFamily="34" charset="0"/>
              <a:buChar char="•"/>
            </a:pPr>
            <a:r>
              <a:rPr lang="en-GB" sz="2400" b="0" dirty="0">
                <a:ea typeface="+mn-ea"/>
              </a:rPr>
              <a:t>The conversation is in two parts, each covering a separate theme.</a:t>
            </a:r>
          </a:p>
          <a:p>
            <a:pPr marL="457200" indent="-457200" algn="l">
              <a:lnSpc>
                <a:spcPct val="80000"/>
              </a:lnSpc>
              <a:spcBef>
                <a:spcPct val="20000"/>
              </a:spcBef>
              <a:buClr>
                <a:schemeClr val="accent2"/>
              </a:buClr>
              <a:buFont typeface="Arial" panose="020B0604020202020204" pitchFamily="34" charset="0"/>
              <a:buChar char="•"/>
            </a:pPr>
            <a:r>
              <a:rPr lang="en-GB" sz="2400" b="0" dirty="0">
                <a:ea typeface="+mn-ea"/>
              </a:rPr>
              <a:t>An equal amount of time must be allocated to each of the two themes.</a:t>
            </a:r>
          </a:p>
        </p:txBody>
      </p:sp>
      <p:sp>
        <p:nvSpPr>
          <p:cNvPr id="6" name="Content Placeholder 3">
            <a:extLst>
              <a:ext uri="{FF2B5EF4-FFF2-40B4-BE49-F238E27FC236}">
                <a16:creationId xmlns="" xmlns:a16="http://schemas.microsoft.com/office/drawing/2014/main" id="{9FD6E79C-E641-498B-BCAB-1B4D0AA2493D}"/>
              </a:ext>
            </a:extLst>
          </p:cNvPr>
          <p:cNvSpPr txBox="1">
            <a:spLocks/>
          </p:cNvSpPr>
          <p:nvPr/>
        </p:nvSpPr>
        <p:spPr>
          <a:xfrm>
            <a:off x="1517681" y="4221018"/>
            <a:ext cx="5743074" cy="2235200"/>
          </a:xfrm>
          <a:prstGeom prst="rect">
            <a:avLst/>
          </a:prstGeom>
          <a:solidFill>
            <a:schemeClr val="bg1"/>
          </a:solidFill>
          <a:ln w="25400" cap="flat" cmpd="sng" algn="ctr">
            <a:solidFill>
              <a:srgbClr val="000000"/>
            </a:solidFill>
            <a:prstDash val="solid"/>
          </a:ln>
          <a:effectLst/>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875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The purpose of the conversation task is to assess the candidate’s ability to: </a:t>
            </a:r>
          </a:p>
          <a:p>
            <a:pPr marL="285750" indent="-285750">
              <a:spcBef>
                <a:spcPct val="20000"/>
              </a:spcBef>
              <a:buClr>
                <a:schemeClr val="accent2"/>
              </a:buClr>
              <a:buFont typeface="Arial" charset="0"/>
              <a:buChar char="•"/>
              <a:defRPr/>
            </a:pPr>
            <a:r>
              <a:rPr lang="en-US" sz="1800" dirty="0">
                <a:latin typeface="+mn-lt"/>
                <a:ea typeface="+mn-ea"/>
                <a:cs typeface="+mn-cs"/>
              </a:rPr>
              <a:t>develop conversations and discussions</a:t>
            </a:r>
          </a:p>
          <a:p>
            <a:pPr marL="285750" indent="-285750">
              <a:spcBef>
                <a:spcPct val="20000"/>
              </a:spcBef>
              <a:buClr>
                <a:schemeClr val="accent2"/>
              </a:buClr>
              <a:buFont typeface="Arial" charset="0"/>
              <a:buChar char="•"/>
              <a:defRPr/>
            </a:pPr>
            <a:r>
              <a:rPr lang="en-US" sz="1800" dirty="0">
                <a:latin typeface="+mn-lt"/>
                <a:ea typeface="+mn-ea"/>
                <a:cs typeface="+mn-cs"/>
              </a:rPr>
              <a:t>give opinions.</a:t>
            </a: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Candidates must initiate the conversation.</a:t>
            </a: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36088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a:xfrm>
            <a:off x="667072" y="173200"/>
            <a:ext cx="7302370" cy="927004"/>
          </a:xfrm>
        </p:spPr>
        <p:txBody>
          <a:bodyPr>
            <a:normAutofit/>
          </a:bodyPr>
          <a:lstStyle/>
          <a:p>
            <a:r>
              <a:rPr lang="en-GB" dirty="0">
                <a:solidFill>
                  <a:schemeClr val="accent1"/>
                </a:solidFill>
              </a:rPr>
              <a:t>Conversation</a:t>
            </a:r>
            <a:endParaRPr lang="en-US" dirty="0">
              <a:solidFill>
                <a:schemeClr val="accent1"/>
              </a:solidFill>
            </a:endParaRPr>
          </a:p>
        </p:txBody>
      </p:sp>
      <p:sp>
        <p:nvSpPr>
          <p:cNvPr id="6" name="Content Placeholder 3">
            <a:extLst>
              <a:ext uri="{FF2B5EF4-FFF2-40B4-BE49-F238E27FC236}">
                <a16:creationId xmlns="" xmlns:a16="http://schemas.microsoft.com/office/drawing/2014/main" id="{9195982B-030A-4AEC-B1B9-0F3E8C98792D}"/>
              </a:ext>
            </a:extLst>
          </p:cNvPr>
          <p:cNvSpPr txBox="1">
            <a:spLocks/>
          </p:cNvSpPr>
          <p:nvPr/>
        </p:nvSpPr>
        <p:spPr>
          <a:xfrm>
            <a:off x="630238" y="1100204"/>
            <a:ext cx="3868737" cy="5289550"/>
          </a:xfrm>
          <a:prstGeom prst="rect">
            <a:avLst/>
          </a:prstGeom>
          <a:solidFill>
            <a:schemeClr val="bg1"/>
          </a:solidFill>
          <a:ln w="25400" cap="flat" cmpd="sng" algn="ctr">
            <a:solidFill>
              <a:srgbClr val="000000"/>
            </a:solidFill>
            <a:prstDash val="solid"/>
          </a:ln>
          <a:effectLst/>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875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Part 1</a:t>
            </a:r>
          </a:p>
          <a:p>
            <a:pPr marL="285750" lvl="0" indent="-285750" fontAlgn="auto">
              <a:spcBef>
                <a:spcPct val="20000"/>
              </a:spcBef>
              <a:buClr>
                <a:schemeClr val="accent2"/>
              </a:buClr>
              <a:buSzTx/>
              <a:buFont typeface="Arial" charset="0"/>
              <a:buChar char="•"/>
              <a:tabLst/>
              <a:defRPr/>
            </a:pPr>
            <a:r>
              <a:rPr lang="en-US" sz="1800" dirty="0">
                <a:latin typeface="+mn-lt"/>
                <a:ea typeface="+mn-ea"/>
                <a:cs typeface="+mn-cs"/>
              </a:rPr>
              <a:t>Candidates select one topic from one Theme no later than 2 weeks before the assessment.</a:t>
            </a:r>
          </a:p>
          <a:p>
            <a:pPr marL="285750" lvl="0" indent="-285750" fontAlgn="auto">
              <a:spcBef>
                <a:spcPct val="20000"/>
              </a:spcBef>
              <a:buClr>
                <a:schemeClr val="accent2"/>
              </a:buClr>
              <a:buSzTx/>
              <a:buFont typeface="Arial" charset="0"/>
              <a:buChar char="•"/>
              <a:tabLst/>
              <a:defRPr/>
            </a:pPr>
            <a:r>
              <a:rPr lang="en-US" sz="1800" dirty="0">
                <a:latin typeface="+mn-lt"/>
                <a:ea typeface="+mn-ea"/>
                <a:cs typeface="+mn-cs"/>
              </a:rPr>
              <a:t>At the start of the conversation, candidates state their chosen aspect(s) from their nominated topic and talk for up to 1 minute.</a:t>
            </a:r>
          </a:p>
          <a:p>
            <a:pPr marL="285750" lvl="0" indent="-285750" fontAlgn="auto">
              <a:spcBef>
                <a:spcPct val="20000"/>
              </a:spcBef>
              <a:buClr>
                <a:schemeClr val="accent2"/>
              </a:buClr>
              <a:buSzTx/>
              <a:buFont typeface="Arial" charset="0"/>
              <a:buChar char="•"/>
              <a:tabLst/>
              <a:defRPr/>
            </a:pPr>
            <a:r>
              <a:rPr lang="en-US" sz="1800" dirty="0">
                <a:latin typeface="+mn-lt"/>
                <a:ea typeface="+mn-ea"/>
                <a:cs typeface="+mn-cs"/>
              </a:rPr>
              <a:t>After a maximum of 1 minute, the conversation continues on the chosen topic and may extend to other topics within the same Theme if necessary to ensure the recommended time for this task is used most effectively.</a:t>
            </a: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Content Placeholder 5">
            <a:extLst>
              <a:ext uri="{FF2B5EF4-FFF2-40B4-BE49-F238E27FC236}">
                <a16:creationId xmlns="" xmlns:a16="http://schemas.microsoft.com/office/drawing/2014/main" id="{B0800739-B279-420E-85BD-1786B6857B7B}"/>
              </a:ext>
            </a:extLst>
          </p:cNvPr>
          <p:cNvSpPr txBox="1">
            <a:spLocks/>
          </p:cNvSpPr>
          <p:nvPr/>
        </p:nvSpPr>
        <p:spPr>
          <a:xfrm>
            <a:off x="4815762" y="1100204"/>
            <a:ext cx="3887788" cy="5289550"/>
          </a:xfrm>
          <a:prstGeom prst="rect">
            <a:avLst/>
          </a:prstGeom>
          <a:solidFill>
            <a:schemeClr val="bg1"/>
          </a:solidFill>
          <a:ln w="25400" cap="flat" cmpd="sng" algn="ctr">
            <a:solidFill>
              <a:srgbClr val="000000"/>
            </a:solidFill>
            <a:prstDash val="solid"/>
          </a:ln>
          <a:effectLst/>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8750"/>
              </a:lnSpc>
              <a:spcBef>
                <a:spcPts val="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chemeClr val="dk1"/>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Part 2</a:t>
            </a:r>
          </a:p>
          <a:p>
            <a:pPr marL="285750" lvl="0" indent="-285750" fontAlgn="auto">
              <a:spcBef>
                <a:spcPct val="20000"/>
              </a:spcBef>
              <a:buClr>
                <a:schemeClr val="accent2"/>
              </a:buClr>
              <a:buSzTx/>
              <a:buFont typeface="Arial" charset="0"/>
              <a:buChar char="•"/>
              <a:tabLst/>
              <a:defRPr/>
            </a:pPr>
            <a:r>
              <a:rPr lang="en-US" sz="1800" dirty="0">
                <a:latin typeface="+mn-lt"/>
                <a:ea typeface="+mn-ea"/>
                <a:cs typeface="+mn-cs"/>
              </a:rPr>
              <a:t>The sequencing grid will allocate each candidate two Themes for part 2 of the conversation.</a:t>
            </a:r>
          </a:p>
          <a:p>
            <a:pPr marL="285750" lvl="0" indent="-285750" fontAlgn="auto">
              <a:spcBef>
                <a:spcPct val="20000"/>
              </a:spcBef>
              <a:buClr>
                <a:schemeClr val="accent2"/>
              </a:buClr>
              <a:buSzTx/>
              <a:buFont typeface="Arial" charset="0"/>
              <a:buChar char="•"/>
              <a:tabLst/>
              <a:defRPr/>
            </a:pPr>
            <a:r>
              <a:rPr lang="en-US" sz="1800" dirty="0">
                <a:latin typeface="+mn-lt"/>
                <a:ea typeface="+mn-ea"/>
                <a:cs typeface="+mn-cs"/>
              </a:rPr>
              <a:t>The teacher-examiner may choose which of the two Themes to use.</a:t>
            </a:r>
          </a:p>
          <a:p>
            <a:pPr marL="285750" lvl="0" indent="-285750" fontAlgn="auto">
              <a:spcBef>
                <a:spcPct val="20000"/>
              </a:spcBef>
              <a:buClr>
                <a:schemeClr val="accent2"/>
              </a:buClr>
              <a:buSzTx/>
              <a:buFont typeface="Arial" charset="0"/>
              <a:buChar char="•"/>
              <a:tabLst/>
              <a:defRPr/>
            </a:pPr>
            <a:r>
              <a:rPr lang="en-US" sz="1800" dirty="0">
                <a:latin typeface="+mn-lt"/>
                <a:ea typeface="+mn-ea"/>
                <a:cs typeface="+mn-cs"/>
              </a:rPr>
              <a:t>Part 2 of the conversation may focus on one or more topics from the selected Theme if necessary.</a:t>
            </a: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06234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a:xfrm>
            <a:off x="1034148" y="540957"/>
            <a:ext cx="6568219" cy="553998"/>
          </a:xfrm>
        </p:spPr>
        <p:txBody>
          <a:bodyPr>
            <a:normAutofit fontScale="90000"/>
          </a:bodyPr>
          <a:lstStyle/>
          <a:p>
            <a:r>
              <a:rPr lang="en-GB" dirty="0">
                <a:solidFill>
                  <a:schemeClr val="accent1"/>
                </a:solidFill>
              </a:rPr>
              <a:t>Conversation assessment criteria</a:t>
            </a:r>
            <a:endParaRPr lang="en-US" dirty="0">
              <a:solidFill>
                <a:schemeClr val="accent1"/>
              </a:solidFill>
            </a:endParaRPr>
          </a:p>
        </p:txBody>
      </p:sp>
      <p:sp>
        <p:nvSpPr>
          <p:cNvPr id="9" name="Content Placeholder 1">
            <a:extLst>
              <a:ext uri="{FF2B5EF4-FFF2-40B4-BE49-F238E27FC236}">
                <a16:creationId xmlns="" xmlns:a16="http://schemas.microsoft.com/office/drawing/2014/main" id="{8ECCB5F0-B02F-4392-9106-314407D5E1EF}"/>
              </a:ext>
            </a:extLst>
          </p:cNvPr>
          <p:cNvSpPr>
            <a:spLocks noGrp="1"/>
          </p:cNvSpPr>
          <p:nvPr>
            <p:ph idx="1"/>
          </p:nvPr>
        </p:nvSpPr>
        <p:spPr>
          <a:xfrm>
            <a:off x="540000" y="1440000"/>
            <a:ext cx="8229600" cy="5059041"/>
          </a:xfrm>
        </p:spPr>
        <p:txBody>
          <a:bodyPr/>
          <a:lstStyle/>
          <a:p>
            <a:r>
              <a:rPr lang="en-GB" dirty="0"/>
              <a:t>Marking principles:</a:t>
            </a:r>
          </a:p>
          <a:p>
            <a:pPr marL="457200" indent="-457200">
              <a:buFont typeface="Arial" panose="020B0604020202020204" pitchFamily="34" charset="0"/>
              <a:buChar char="•"/>
            </a:pPr>
            <a:r>
              <a:rPr lang="en-GB" dirty="0"/>
              <a:t>Timings should be observed (begin timing with the candidate’s first utterance).</a:t>
            </a:r>
          </a:p>
          <a:p>
            <a:pPr marL="457200" indent="-457200">
              <a:buFont typeface="Arial" panose="020B0604020202020204" pitchFamily="34" charset="0"/>
              <a:buChar char="•"/>
            </a:pPr>
            <a:r>
              <a:rPr lang="en-GB" dirty="0"/>
              <a:t>Once maximum time reached, stop listening (or listen to the end of a candidate utterance if just begun).</a:t>
            </a:r>
          </a:p>
          <a:p>
            <a:pPr marL="457200" indent="-457200">
              <a:buFont typeface="Arial" panose="020B0604020202020204" pitchFamily="34" charset="0"/>
              <a:buChar char="•"/>
            </a:pPr>
            <a:r>
              <a:rPr lang="en-GB" dirty="0"/>
              <a:t>Mark for Interaction and spontaneity to be limited where the first conversation is a </a:t>
            </a:r>
            <a:r>
              <a:rPr lang="en-GB" dirty="0" err="1"/>
              <a:t>monolgue</a:t>
            </a:r>
            <a:r>
              <a:rPr lang="en-GB" dirty="0"/>
              <a:t>.</a:t>
            </a:r>
          </a:p>
        </p:txBody>
      </p:sp>
    </p:spTree>
    <p:extLst>
      <p:ext uri="{BB962C8B-B14F-4D97-AF65-F5344CB8AC3E}">
        <p14:creationId xmlns:p14="http://schemas.microsoft.com/office/powerpoint/2010/main" val="556524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a:xfrm>
            <a:off x="1034148" y="540957"/>
            <a:ext cx="6798288" cy="553998"/>
          </a:xfrm>
        </p:spPr>
        <p:txBody>
          <a:bodyPr>
            <a:normAutofit fontScale="90000"/>
          </a:bodyPr>
          <a:lstStyle/>
          <a:p>
            <a:r>
              <a:rPr lang="en-GB" dirty="0">
                <a:solidFill>
                  <a:schemeClr val="accent1"/>
                </a:solidFill>
              </a:rPr>
              <a:t>Conversation assessment criteria continued</a:t>
            </a:r>
            <a:endParaRPr lang="en-US" dirty="0">
              <a:solidFill>
                <a:schemeClr val="accent1"/>
              </a:solidFill>
            </a:endParaRPr>
          </a:p>
        </p:txBody>
      </p:sp>
      <p:sp>
        <p:nvSpPr>
          <p:cNvPr id="9" name="Content Placeholder 1">
            <a:extLst>
              <a:ext uri="{FF2B5EF4-FFF2-40B4-BE49-F238E27FC236}">
                <a16:creationId xmlns="" xmlns:a16="http://schemas.microsoft.com/office/drawing/2014/main" id="{8ECCB5F0-B02F-4392-9106-314407D5E1EF}"/>
              </a:ext>
            </a:extLst>
          </p:cNvPr>
          <p:cNvSpPr>
            <a:spLocks noGrp="1"/>
          </p:cNvSpPr>
          <p:nvPr>
            <p:ph idx="1"/>
          </p:nvPr>
        </p:nvSpPr>
        <p:spPr>
          <a:xfrm>
            <a:off x="540000" y="1440000"/>
            <a:ext cx="8229600" cy="5059041"/>
          </a:xfrm>
        </p:spPr>
        <p:txBody>
          <a:bodyPr>
            <a:normAutofit fontScale="77500" lnSpcReduction="20000"/>
          </a:bodyPr>
          <a:lstStyle/>
          <a:p>
            <a:r>
              <a:rPr lang="en-GB" dirty="0"/>
              <a:t>Communication and content – examiners </a:t>
            </a:r>
            <a:r>
              <a:rPr lang="en-GB" dirty="0" smtClean="0"/>
              <a:t>are listening </a:t>
            </a:r>
            <a:r>
              <a:rPr lang="en-GB" dirty="0"/>
              <a:t>for:</a:t>
            </a:r>
          </a:p>
          <a:p>
            <a:pPr marL="457200" indent="-457200">
              <a:buFont typeface="Arial" panose="020B0604020202020204" pitchFamily="34" charset="0"/>
              <a:buChar char="•"/>
            </a:pPr>
            <a:r>
              <a:rPr lang="en-GB" dirty="0"/>
              <a:t>information given willingly</a:t>
            </a:r>
          </a:p>
          <a:p>
            <a:pPr marL="457200" indent="-457200">
              <a:buFont typeface="Arial" panose="020B0604020202020204" pitchFamily="34" charset="0"/>
              <a:buChar char="•"/>
            </a:pPr>
            <a:r>
              <a:rPr lang="en-GB" dirty="0"/>
              <a:t>extended sequences of speech to express thoughts, ideas and opinions with justification</a:t>
            </a:r>
          </a:p>
          <a:p>
            <a:pPr marL="457200" indent="-457200">
              <a:buFont typeface="Arial" panose="020B0604020202020204" pitchFamily="34" charset="0"/>
              <a:buChar char="•"/>
            </a:pPr>
            <a:r>
              <a:rPr lang="en-GB" dirty="0"/>
              <a:t>good variety of vocabulary (some uncommon)</a:t>
            </a:r>
          </a:p>
          <a:p>
            <a:pPr marL="457200" indent="-457200">
              <a:buFont typeface="Arial" panose="020B0604020202020204" pitchFamily="34" charset="0"/>
              <a:buChar char="•"/>
            </a:pPr>
            <a:r>
              <a:rPr lang="en-GB" dirty="0"/>
              <a:t>clear pronunciation and intonation.</a:t>
            </a:r>
          </a:p>
          <a:p>
            <a:r>
              <a:rPr lang="en-GB" dirty="0"/>
              <a:t>Interaction and spontaneity – examiners </a:t>
            </a:r>
            <a:r>
              <a:rPr lang="en-GB" dirty="0" smtClean="0"/>
              <a:t>are listening </a:t>
            </a:r>
            <a:r>
              <a:rPr lang="en-GB" dirty="0"/>
              <a:t>for:</a:t>
            </a:r>
          </a:p>
          <a:p>
            <a:pPr marL="457200" indent="-457200">
              <a:buFont typeface="Arial" panose="020B0604020202020204" pitchFamily="34" charset="0"/>
              <a:buChar char="•"/>
            </a:pPr>
            <a:r>
              <a:rPr lang="en-GB" dirty="0"/>
              <a:t>spontaneous responses</a:t>
            </a:r>
          </a:p>
          <a:p>
            <a:pPr marL="457200" indent="-457200">
              <a:buFont typeface="Arial" panose="020B0604020202020204" pitchFamily="34" charset="0"/>
              <a:buChar char="•"/>
            </a:pPr>
            <a:r>
              <a:rPr lang="en-GB" dirty="0"/>
              <a:t>natural, unrehearsed interaction</a:t>
            </a:r>
          </a:p>
          <a:p>
            <a:pPr marL="457200" indent="-457200">
              <a:buFont typeface="Arial" panose="020B0604020202020204" pitchFamily="34" charset="0"/>
              <a:buChar char="•"/>
            </a:pPr>
            <a:r>
              <a:rPr lang="en-GB" dirty="0"/>
              <a:t>candidates who can develop the conversation</a:t>
            </a:r>
          </a:p>
          <a:p>
            <a:r>
              <a:rPr lang="en-GB" dirty="0"/>
              <a:t>Linguistic knowledge and accuracy – examiners </a:t>
            </a:r>
            <a:r>
              <a:rPr lang="en-GB" dirty="0" smtClean="0"/>
              <a:t>are listening </a:t>
            </a:r>
            <a:r>
              <a:rPr lang="en-GB" dirty="0"/>
              <a:t>for:</a:t>
            </a:r>
          </a:p>
          <a:p>
            <a:pPr marL="457200" indent="-457200">
              <a:buFont typeface="Arial" panose="020B0604020202020204" pitchFamily="34" charset="0"/>
              <a:buChar char="•"/>
            </a:pPr>
            <a:r>
              <a:rPr lang="en-GB" dirty="0"/>
              <a:t>accurate grammatical structures (including tenses)</a:t>
            </a:r>
          </a:p>
          <a:p>
            <a:pPr marL="457200" indent="-457200">
              <a:buFont typeface="Arial" panose="020B0604020202020204" pitchFamily="34" charset="0"/>
              <a:buChar char="•"/>
            </a:pPr>
            <a:r>
              <a:rPr lang="en-GB" dirty="0"/>
              <a:t>coherent responses with minor errors that do not affect communication</a:t>
            </a:r>
          </a:p>
        </p:txBody>
      </p:sp>
    </p:spTree>
    <p:extLst>
      <p:ext uri="{BB962C8B-B14F-4D97-AF65-F5344CB8AC3E}">
        <p14:creationId xmlns:p14="http://schemas.microsoft.com/office/powerpoint/2010/main" val="2064877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64D170-754C-40EB-905D-CF6F39DEA86F}"/>
              </a:ext>
            </a:extLst>
          </p:cNvPr>
          <p:cNvSpPr>
            <a:spLocks noGrp="1"/>
          </p:cNvSpPr>
          <p:nvPr>
            <p:ph type="title"/>
          </p:nvPr>
        </p:nvSpPr>
        <p:spPr/>
        <p:txBody>
          <a:bodyPr/>
          <a:lstStyle/>
          <a:p>
            <a:r>
              <a:rPr lang="en-GB"/>
              <a:t>Session agenda</a:t>
            </a:r>
            <a:endParaRPr lang="en-GB" dirty="0"/>
          </a:p>
        </p:txBody>
      </p:sp>
      <p:sp>
        <p:nvSpPr>
          <p:cNvPr id="3" name="Content Placeholder 2">
            <a:extLst>
              <a:ext uri="{FF2B5EF4-FFF2-40B4-BE49-F238E27FC236}">
                <a16:creationId xmlns="" xmlns:a16="http://schemas.microsoft.com/office/drawing/2014/main" id="{61A63A3C-B5B8-4BA8-99C3-5C980AFA10E1}"/>
              </a:ext>
            </a:extLst>
          </p:cNvPr>
          <p:cNvSpPr>
            <a:spLocks noGrp="1"/>
          </p:cNvSpPr>
          <p:nvPr>
            <p:ph idx="1"/>
          </p:nvPr>
        </p:nvSpPr>
        <p:spPr/>
        <p:txBody>
          <a:bodyPr>
            <a:normAutofit lnSpcReduction="10000"/>
          </a:bodyPr>
          <a:lstStyle/>
          <a:p>
            <a:r>
              <a:rPr lang="en-GB" dirty="0"/>
              <a:t>Format and timings</a:t>
            </a:r>
          </a:p>
          <a:p>
            <a:r>
              <a:rPr lang="en-GB" dirty="0"/>
              <a:t>Preparation time and candidate notes</a:t>
            </a:r>
          </a:p>
          <a:p>
            <a:r>
              <a:rPr lang="en-GB" dirty="0"/>
              <a:t>Role of teacher-examiner</a:t>
            </a:r>
          </a:p>
          <a:p>
            <a:r>
              <a:rPr lang="en-GB" dirty="0"/>
              <a:t>Sequencing grid: purpose and revised layout</a:t>
            </a:r>
          </a:p>
          <a:p>
            <a:r>
              <a:rPr lang="en-GB" dirty="0"/>
              <a:t>Role play</a:t>
            </a:r>
          </a:p>
          <a:p>
            <a:r>
              <a:rPr lang="en-GB" dirty="0"/>
              <a:t>Picture-based task</a:t>
            </a:r>
          </a:p>
          <a:p>
            <a:r>
              <a:rPr lang="en-GB" dirty="0"/>
              <a:t>Conversation</a:t>
            </a:r>
          </a:p>
          <a:p>
            <a:r>
              <a:rPr lang="en-GB" dirty="0"/>
              <a:t>Administration</a:t>
            </a:r>
          </a:p>
          <a:p>
            <a:r>
              <a:rPr lang="en-GB" dirty="0"/>
              <a:t>Support</a:t>
            </a:r>
          </a:p>
        </p:txBody>
      </p:sp>
    </p:spTree>
    <p:extLst>
      <p:ext uri="{BB962C8B-B14F-4D97-AF65-F5344CB8AC3E}">
        <p14:creationId xmlns:p14="http://schemas.microsoft.com/office/powerpoint/2010/main" val="2984384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a:xfrm>
            <a:off x="1034148" y="378473"/>
            <a:ext cx="6568219" cy="927004"/>
          </a:xfrm>
        </p:spPr>
        <p:txBody>
          <a:bodyPr>
            <a:normAutofit fontScale="90000"/>
          </a:bodyPr>
          <a:lstStyle/>
          <a:p>
            <a:r>
              <a:rPr lang="en-GB" dirty="0">
                <a:solidFill>
                  <a:schemeClr val="accent1"/>
                </a:solidFill>
              </a:rPr>
              <a:t>Conversation: </a:t>
            </a:r>
            <a:br>
              <a:rPr lang="en-GB" dirty="0">
                <a:solidFill>
                  <a:schemeClr val="accent1"/>
                </a:solidFill>
              </a:rPr>
            </a:br>
            <a:r>
              <a:rPr lang="en-GB" dirty="0">
                <a:solidFill>
                  <a:schemeClr val="accent1"/>
                </a:solidFill>
              </a:rPr>
              <a:t>teacher-examiner</a:t>
            </a:r>
            <a:endParaRPr lang="en-US" dirty="0">
              <a:solidFill>
                <a:schemeClr val="accent1"/>
              </a:solidFill>
            </a:endParaRPr>
          </a:p>
        </p:txBody>
      </p:sp>
      <p:sp>
        <p:nvSpPr>
          <p:cNvPr id="5" name="Text Placeholder 2">
            <a:extLst>
              <a:ext uri="{FF2B5EF4-FFF2-40B4-BE49-F238E27FC236}">
                <a16:creationId xmlns="" xmlns:a16="http://schemas.microsoft.com/office/drawing/2014/main" id="{73BB62C6-82C7-40E4-966D-48799E5E7BA0}"/>
              </a:ext>
            </a:extLst>
          </p:cNvPr>
          <p:cNvSpPr txBox="1">
            <a:spLocks/>
          </p:cNvSpPr>
          <p:nvPr/>
        </p:nvSpPr>
        <p:spPr>
          <a:xfrm>
            <a:off x="542925" y="1404257"/>
            <a:ext cx="7954839" cy="465364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1875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18750"/>
              </a:lnSpc>
              <a:spcBef>
                <a:spcPts val="0"/>
              </a:spcBef>
              <a:spcAft>
                <a:spcPts val="0"/>
              </a:spcAft>
              <a:buClr>
                <a:schemeClr val="lt2"/>
              </a:buClr>
              <a:buSzPct val="100000"/>
              <a:buFont typeface="Arial"/>
              <a:buChar char="•"/>
              <a:defRPr sz="1600" b="0" i="0" u="none" strike="noStrike" cap="none">
                <a:solidFill>
                  <a:srgbClr val="000000"/>
                </a:solidFill>
                <a:latin typeface="Arial"/>
                <a:ea typeface="Arial"/>
                <a:cs typeface="Arial"/>
                <a:sym typeface="Arial"/>
              </a:defRPr>
            </a:lvl2pPr>
            <a:lvl3pPr marL="352425" marR="0" lvl="2" indent="-73025" algn="l" rtl="0">
              <a:lnSpc>
                <a:spcPct val="118750"/>
              </a:lnSpc>
              <a:spcBef>
                <a:spcPts val="0"/>
              </a:spcBef>
              <a:spcAft>
                <a:spcPts val="0"/>
              </a:spcAft>
              <a:buClr>
                <a:schemeClr val="accent4"/>
              </a:buClr>
              <a:buSzPct val="100000"/>
              <a:buFont typeface="Arial"/>
              <a:buChar char="‒"/>
              <a:defRPr sz="1600" b="0" i="0" u="none" strike="noStrike" cap="none">
                <a:solidFill>
                  <a:srgbClr val="000000"/>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R="0" lvl="0" fontAlgn="auto">
              <a:lnSpc>
                <a:spcPct val="80000"/>
              </a:lnSpc>
              <a:spcBef>
                <a:spcPct val="20000"/>
              </a:spcBef>
              <a:spcAft>
                <a:spcPts val="0"/>
              </a:spcAft>
              <a:buClr>
                <a:schemeClr val="accent2"/>
              </a:buClr>
              <a:buSzTx/>
              <a:tabLst/>
              <a:defRPr/>
            </a:pPr>
            <a:r>
              <a:rPr lang="en-US" sz="2300" dirty="0">
                <a:solidFill>
                  <a:schemeClr val="tx1"/>
                </a:solidFill>
                <a:latin typeface="+mn-lt"/>
                <a:ea typeface="+mn-ea"/>
                <a:cs typeface="Verdana"/>
              </a:rPr>
              <a:t>Teacher-examiners </a:t>
            </a:r>
            <a:r>
              <a:rPr lang="en-US" sz="2300" b="1" dirty="0">
                <a:solidFill>
                  <a:schemeClr val="tx1"/>
                </a:solidFill>
                <a:latin typeface="+mn-lt"/>
                <a:ea typeface="+mn-ea"/>
                <a:cs typeface="Verdana"/>
              </a:rPr>
              <a:t>must</a:t>
            </a:r>
            <a:r>
              <a:rPr lang="en-US" sz="2300" dirty="0">
                <a:solidFill>
                  <a:schemeClr val="tx1"/>
                </a:solidFill>
                <a:latin typeface="+mn-lt"/>
                <a:ea typeface="+mn-ea"/>
                <a:cs typeface="Verdana"/>
              </a:rPr>
              <a:t>:</a:t>
            </a:r>
          </a:p>
          <a:p>
            <a:pPr marL="457200" lvl="1" indent="-457200">
              <a:lnSpc>
                <a:spcPct val="80000"/>
              </a:lnSpc>
              <a:spcBef>
                <a:spcPct val="20000"/>
              </a:spcBef>
              <a:buClr>
                <a:schemeClr val="accent2"/>
              </a:buClr>
              <a:buSzTx/>
              <a:buFont typeface="Arial" panose="020B0604020202020204" pitchFamily="34" charset="0"/>
              <a:buChar char="•"/>
            </a:pPr>
            <a:r>
              <a:rPr lang="en-US" sz="2300" dirty="0">
                <a:solidFill>
                  <a:schemeClr val="tx1"/>
                </a:solidFill>
                <a:latin typeface="+mn-lt"/>
                <a:ea typeface="+mn-ea"/>
                <a:cs typeface="Verdana"/>
              </a:rPr>
              <a:t>time the conversation to ensure it lasts within the recommended minimum and maximum times:</a:t>
            </a:r>
          </a:p>
          <a:p>
            <a:pPr marL="742950" lvl="1" indent="-285750">
              <a:lnSpc>
                <a:spcPct val="90000"/>
              </a:lnSpc>
              <a:spcBef>
                <a:spcPct val="20000"/>
              </a:spcBef>
              <a:buClr>
                <a:schemeClr val="accent1"/>
              </a:buClr>
              <a:buSzTx/>
              <a:buFont typeface="Arial" panose="020B0604020202020204" pitchFamily="34" charset="0"/>
              <a:buChar char="•"/>
            </a:pPr>
            <a:r>
              <a:rPr lang="en-US" sz="2200" dirty="0">
                <a:solidFill>
                  <a:schemeClr val="tx1"/>
                </a:solidFill>
                <a:latin typeface="+mn-lt"/>
                <a:ea typeface="+mn-ea"/>
                <a:cs typeface="Verdana"/>
              </a:rPr>
              <a:t>3.5 – 4.5 minutes for Foundation Tier</a:t>
            </a:r>
          </a:p>
          <a:p>
            <a:pPr marL="742950" lvl="1" indent="-285750">
              <a:lnSpc>
                <a:spcPct val="90000"/>
              </a:lnSpc>
              <a:spcBef>
                <a:spcPct val="20000"/>
              </a:spcBef>
              <a:buClr>
                <a:schemeClr val="accent1"/>
              </a:buClr>
              <a:buSzTx/>
              <a:buFont typeface="Arial" panose="020B0604020202020204" pitchFamily="34" charset="0"/>
              <a:buChar char="•"/>
            </a:pPr>
            <a:r>
              <a:rPr lang="en-US" sz="2200" dirty="0">
                <a:solidFill>
                  <a:schemeClr val="tx1"/>
                </a:solidFill>
                <a:latin typeface="+mn-lt"/>
                <a:ea typeface="+mn-ea"/>
                <a:cs typeface="Verdana"/>
              </a:rPr>
              <a:t>5 – 6 minutes for Higher Tier</a:t>
            </a:r>
          </a:p>
          <a:p>
            <a:pPr marL="457200" lvl="1" indent="-457200">
              <a:lnSpc>
                <a:spcPct val="80000"/>
              </a:lnSpc>
              <a:spcBef>
                <a:spcPct val="20000"/>
              </a:spcBef>
              <a:buClr>
                <a:schemeClr val="accent2"/>
              </a:buClr>
              <a:buSzTx/>
              <a:buFont typeface="Arial" panose="020B0604020202020204" pitchFamily="34" charset="0"/>
              <a:buChar char="•"/>
            </a:pPr>
            <a:r>
              <a:rPr lang="en-US" sz="2300" dirty="0">
                <a:solidFill>
                  <a:schemeClr val="tx1"/>
                </a:solidFill>
                <a:latin typeface="+mn-lt"/>
                <a:ea typeface="+mn-ea"/>
                <a:cs typeface="Verdana"/>
              </a:rPr>
              <a:t>ensure an equal amount of time is allocated to both parts of the conversation. </a:t>
            </a: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a:lnSpc>
                <a:spcPct val="80000"/>
              </a:lnSpc>
              <a:spcBef>
                <a:spcPct val="20000"/>
              </a:spcBef>
              <a:buClr>
                <a:schemeClr val="accent2"/>
              </a:buClr>
              <a:defRPr/>
            </a:pPr>
            <a:r>
              <a:rPr lang="en-US" sz="2300" dirty="0">
                <a:solidFill>
                  <a:schemeClr val="tx1"/>
                </a:solidFill>
                <a:latin typeface="+mn-lt"/>
                <a:ea typeface="+mn-ea"/>
                <a:cs typeface="Verdana"/>
              </a:rPr>
              <a:t>Teacher-examiners’ questions must allow candidates to:</a:t>
            </a:r>
          </a:p>
          <a:p>
            <a:pPr marL="457200" lvl="1" indent="-457200">
              <a:lnSpc>
                <a:spcPct val="80000"/>
              </a:lnSpc>
              <a:spcBef>
                <a:spcPct val="20000"/>
              </a:spcBef>
              <a:buClr>
                <a:schemeClr val="accent2"/>
              </a:buClr>
              <a:buSzTx/>
              <a:buFont typeface="Arial" panose="020B0604020202020204" pitchFamily="34" charset="0"/>
              <a:buChar char="•"/>
            </a:pPr>
            <a:r>
              <a:rPr lang="en-US" sz="2300" dirty="0">
                <a:solidFill>
                  <a:schemeClr val="tx1"/>
                </a:solidFill>
                <a:latin typeface="+mn-lt"/>
                <a:ea typeface="+mn-ea"/>
                <a:cs typeface="Verdana"/>
              </a:rPr>
              <a:t>produce extended sequences of speech</a:t>
            </a:r>
          </a:p>
          <a:p>
            <a:pPr marL="457200" lvl="1" indent="-457200">
              <a:lnSpc>
                <a:spcPct val="80000"/>
              </a:lnSpc>
              <a:spcBef>
                <a:spcPct val="20000"/>
              </a:spcBef>
              <a:buClr>
                <a:schemeClr val="accent2"/>
              </a:buClr>
              <a:buSzTx/>
              <a:buFont typeface="Arial" panose="020B0604020202020204" pitchFamily="34" charset="0"/>
              <a:buChar char="•"/>
            </a:pPr>
            <a:r>
              <a:rPr lang="en-US" sz="2300" dirty="0">
                <a:solidFill>
                  <a:schemeClr val="tx1"/>
                </a:solidFill>
                <a:latin typeface="+mn-lt"/>
                <a:ea typeface="+mn-ea"/>
                <a:cs typeface="Verdana"/>
              </a:rPr>
              <a:t>give and justify own thoughts and opinions</a:t>
            </a:r>
          </a:p>
          <a:p>
            <a:pPr marL="457200" lvl="1" indent="-457200">
              <a:lnSpc>
                <a:spcPct val="80000"/>
              </a:lnSpc>
              <a:spcBef>
                <a:spcPct val="20000"/>
              </a:spcBef>
              <a:buClr>
                <a:schemeClr val="accent2"/>
              </a:buClr>
              <a:buSzTx/>
              <a:buFont typeface="Arial" panose="020B0604020202020204" pitchFamily="34" charset="0"/>
              <a:buChar char="•"/>
            </a:pPr>
            <a:r>
              <a:rPr lang="en-US" sz="2300" dirty="0">
                <a:solidFill>
                  <a:schemeClr val="tx1"/>
                </a:solidFill>
                <a:latin typeface="+mn-lt"/>
                <a:ea typeface="+mn-ea"/>
                <a:cs typeface="Verdana"/>
              </a:rPr>
              <a:t>use past, present and future tenses / time frames and structures</a:t>
            </a:r>
          </a:p>
          <a:p>
            <a:pPr marL="457200" lvl="1" indent="-457200">
              <a:lnSpc>
                <a:spcPct val="80000"/>
              </a:lnSpc>
              <a:spcBef>
                <a:spcPct val="20000"/>
              </a:spcBef>
              <a:buClr>
                <a:schemeClr val="accent2"/>
              </a:buClr>
              <a:buSzTx/>
              <a:buFont typeface="Arial" panose="020B0604020202020204" pitchFamily="34" charset="0"/>
              <a:buChar char="•"/>
            </a:pPr>
            <a:r>
              <a:rPr lang="en-US" sz="2300" dirty="0">
                <a:solidFill>
                  <a:schemeClr val="tx1"/>
                </a:solidFill>
                <a:latin typeface="+mn-lt"/>
                <a:ea typeface="+mn-ea"/>
                <a:cs typeface="Verdana"/>
              </a:rPr>
              <a:t>use a variety of grammatical structures and vocabulary</a:t>
            </a:r>
          </a:p>
          <a:p>
            <a:pPr marL="0" marR="0" lvl="0" indent="0" algn="l" defTabSz="914400" rtl="0" eaLnBrk="1" fontAlgn="auto" latinLnBrk="0" hangingPunct="1">
              <a:lnSpc>
                <a:spcPct val="118750"/>
              </a:lnSpc>
              <a:spcBef>
                <a:spcPts val="0"/>
              </a:spcBef>
              <a:spcAft>
                <a:spcPts val="0"/>
              </a:spcAft>
              <a:buClr>
                <a:srgbClr val="000000"/>
              </a:buClr>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51953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D76C7BB-EECA-9741-8B9E-78B1B369EAEF}"/>
              </a:ext>
            </a:extLst>
          </p:cNvPr>
          <p:cNvSpPr>
            <a:spLocks noGrp="1"/>
          </p:cNvSpPr>
          <p:nvPr>
            <p:ph type="body" sz="quarter" idx="10"/>
          </p:nvPr>
        </p:nvSpPr>
        <p:spPr/>
        <p:txBody>
          <a:bodyPr/>
          <a:lstStyle/>
          <a:p>
            <a:r>
              <a:rPr lang="en-US" dirty="0"/>
              <a:t>Administration</a:t>
            </a:r>
          </a:p>
        </p:txBody>
      </p:sp>
    </p:spTree>
    <p:extLst>
      <p:ext uri="{BB962C8B-B14F-4D97-AF65-F5344CB8AC3E}">
        <p14:creationId xmlns:p14="http://schemas.microsoft.com/office/powerpoint/2010/main" val="1847953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5E3BD7-FE71-4D59-8F63-A7689FC825A0}"/>
              </a:ext>
            </a:extLst>
          </p:cNvPr>
          <p:cNvSpPr>
            <a:spLocks noGrp="1"/>
          </p:cNvSpPr>
          <p:nvPr>
            <p:ph type="title"/>
          </p:nvPr>
        </p:nvSpPr>
        <p:spPr/>
        <p:txBody>
          <a:bodyPr/>
          <a:lstStyle/>
          <a:p>
            <a:r>
              <a:rPr lang="en-GB" dirty="0"/>
              <a:t>Administration</a:t>
            </a:r>
          </a:p>
        </p:txBody>
      </p:sp>
      <p:sp>
        <p:nvSpPr>
          <p:cNvPr id="3" name="Content Placeholder 2">
            <a:extLst>
              <a:ext uri="{FF2B5EF4-FFF2-40B4-BE49-F238E27FC236}">
                <a16:creationId xmlns="" xmlns:a16="http://schemas.microsoft.com/office/drawing/2014/main" id="{73F52E82-C7F9-4862-9469-E8F45C3C918F}"/>
              </a:ext>
            </a:extLst>
          </p:cNvPr>
          <p:cNvSpPr>
            <a:spLocks noGrp="1"/>
          </p:cNvSpPr>
          <p:nvPr>
            <p:ph idx="1"/>
          </p:nvPr>
        </p:nvSpPr>
        <p:spPr/>
        <p:txBody>
          <a:bodyPr>
            <a:normAutofit fontScale="92500"/>
          </a:bodyPr>
          <a:lstStyle/>
          <a:p>
            <a:r>
              <a:rPr lang="en-GB" dirty="0"/>
              <a:t>Window for speaking assessments this year is </a:t>
            </a:r>
            <a:br>
              <a:rPr lang="en-GB" dirty="0"/>
            </a:br>
            <a:r>
              <a:rPr lang="en-GB" dirty="0"/>
              <a:t>1 April to 17 May 2019.</a:t>
            </a:r>
          </a:p>
          <a:p>
            <a:r>
              <a:rPr lang="en-GB" dirty="0"/>
              <a:t>Teacher-examiners will be able to access the secure speaking materials </a:t>
            </a:r>
            <a:r>
              <a:rPr lang="en-GB" b="1" dirty="0"/>
              <a:t>three working days</a:t>
            </a:r>
            <a:r>
              <a:rPr lang="en-GB" dirty="0"/>
              <a:t> before the start of the assessment period.</a:t>
            </a:r>
          </a:p>
          <a:p>
            <a:r>
              <a:rPr lang="en-GB" dirty="0"/>
              <a:t>Revised sequencing grid based on teacher feedback.</a:t>
            </a:r>
          </a:p>
          <a:p>
            <a:r>
              <a:rPr lang="en-GB" dirty="0"/>
              <a:t>Revised CS2 form based on teacher and examiner feedback (note hard and electronic copies required with submission).</a:t>
            </a:r>
          </a:p>
          <a:p>
            <a:r>
              <a:rPr lang="en-GB" dirty="0"/>
              <a:t>No track listing form required in 2019.</a:t>
            </a:r>
          </a:p>
        </p:txBody>
      </p:sp>
    </p:spTree>
    <p:extLst>
      <p:ext uri="{BB962C8B-B14F-4D97-AF65-F5344CB8AC3E}">
        <p14:creationId xmlns:p14="http://schemas.microsoft.com/office/powerpoint/2010/main" val="1600301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D76C7BB-EECA-9741-8B9E-78B1B369EAEF}"/>
              </a:ext>
            </a:extLst>
          </p:cNvPr>
          <p:cNvSpPr>
            <a:spLocks noGrp="1"/>
          </p:cNvSpPr>
          <p:nvPr>
            <p:ph type="body" sz="quarter" idx="10"/>
          </p:nvPr>
        </p:nvSpPr>
        <p:spPr/>
        <p:txBody>
          <a:bodyPr/>
          <a:lstStyle/>
          <a:p>
            <a:r>
              <a:rPr lang="en-US"/>
              <a:t>Support</a:t>
            </a:r>
            <a:endParaRPr lang="en-US" dirty="0"/>
          </a:p>
        </p:txBody>
      </p:sp>
    </p:spTree>
    <p:extLst>
      <p:ext uri="{BB962C8B-B14F-4D97-AF65-F5344CB8AC3E}">
        <p14:creationId xmlns:p14="http://schemas.microsoft.com/office/powerpoint/2010/main" val="1378133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4334DF-584A-4B65-833B-96C55F7E4FA7}"/>
              </a:ext>
            </a:extLst>
          </p:cNvPr>
          <p:cNvSpPr>
            <a:spLocks noGrp="1"/>
          </p:cNvSpPr>
          <p:nvPr>
            <p:ph type="title"/>
          </p:nvPr>
        </p:nvSpPr>
        <p:spPr/>
        <p:txBody>
          <a:bodyPr/>
          <a:lstStyle/>
          <a:p>
            <a:r>
              <a:rPr lang="en-GB" dirty="0"/>
              <a:t>Contact us</a:t>
            </a:r>
          </a:p>
        </p:txBody>
      </p:sp>
      <p:sp>
        <p:nvSpPr>
          <p:cNvPr id="3" name="Content Placeholder 2">
            <a:extLst>
              <a:ext uri="{FF2B5EF4-FFF2-40B4-BE49-F238E27FC236}">
                <a16:creationId xmlns="" xmlns:a16="http://schemas.microsoft.com/office/drawing/2014/main" id="{0DA7E615-432B-4B8E-94D0-E295B9D0A2D1}"/>
              </a:ext>
            </a:extLst>
          </p:cNvPr>
          <p:cNvSpPr>
            <a:spLocks noGrp="1"/>
          </p:cNvSpPr>
          <p:nvPr>
            <p:ph idx="1"/>
          </p:nvPr>
        </p:nvSpPr>
        <p:spPr/>
        <p:txBody>
          <a:bodyPr/>
          <a:lstStyle/>
          <a:p>
            <a:pPr marL="0" indent="0">
              <a:buNone/>
            </a:pPr>
            <a:r>
              <a:rPr lang="en-GB" altLang="en-US" dirty="0"/>
              <a:t>Alistair </a:t>
            </a:r>
            <a:r>
              <a:rPr lang="en-GB" altLang="en-US" dirty="0" err="1"/>
              <a:t>Drewery</a:t>
            </a:r>
            <a:r>
              <a:rPr lang="en-GB" altLang="en-US" dirty="0"/>
              <a:t>, Subject Advisor</a:t>
            </a:r>
          </a:p>
          <a:p>
            <a:r>
              <a:rPr lang="en-GB" altLang="en-US" dirty="0"/>
              <a:t>Telephone: </a:t>
            </a:r>
            <a:r>
              <a:rPr lang="nl-NL" altLang="en-US" dirty="0"/>
              <a:t>020 7010 2187</a:t>
            </a:r>
          </a:p>
          <a:p>
            <a:r>
              <a:rPr lang="nl-NL" altLang="en-US" dirty="0"/>
              <a:t>Email: </a:t>
            </a:r>
            <a:r>
              <a:rPr lang="en-GB" altLang="en-US" dirty="0">
                <a:hlinkClick r:id="rId2"/>
              </a:rPr>
              <a:t>TeachingLanguages@pearson.com</a:t>
            </a:r>
            <a:r>
              <a:rPr lang="en-GB" altLang="en-US" dirty="0"/>
              <a:t> </a:t>
            </a:r>
          </a:p>
          <a:p>
            <a:r>
              <a:rPr lang="en-GB" altLang="en-US" dirty="0"/>
              <a:t>Twitter: </a:t>
            </a:r>
            <a:r>
              <a:rPr lang="en-GB" altLang="en-US" dirty="0">
                <a:hlinkClick r:id="rId3"/>
              </a:rPr>
              <a:t>@</a:t>
            </a:r>
            <a:r>
              <a:rPr lang="en-GB" altLang="en-US" dirty="0" err="1">
                <a:hlinkClick r:id="rId3"/>
              </a:rPr>
              <a:t>PearsonMFLquals</a:t>
            </a:r>
            <a:endParaRPr lang="en-GB" altLang="en-US" dirty="0"/>
          </a:p>
          <a:p>
            <a:endParaRPr lang="en-GB" altLang="en-US" dirty="0"/>
          </a:p>
          <a:p>
            <a:pPr marL="0" indent="0">
              <a:buNone/>
            </a:pPr>
            <a:r>
              <a:rPr lang="en-GB" altLang="en-US" dirty="0"/>
              <a:t>You can sign up for Alistair’s e-updates by completing a short online form</a:t>
            </a:r>
            <a:endParaRPr lang="en-GB" dirty="0"/>
          </a:p>
        </p:txBody>
      </p:sp>
    </p:spTree>
    <p:extLst>
      <p:ext uri="{BB962C8B-B14F-4D97-AF65-F5344CB8AC3E}">
        <p14:creationId xmlns:p14="http://schemas.microsoft.com/office/powerpoint/2010/main" val="2415737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5E3BD7-FE71-4D59-8F63-A7689FC825A0}"/>
              </a:ext>
            </a:extLst>
          </p:cNvPr>
          <p:cNvSpPr>
            <a:spLocks noGrp="1"/>
          </p:cNvSpPr>
          <p:nvPr>
            <p:ph type="title"/>
          </p:nvPr>
        </p:nvSpPr>
        <p:spPr/>
        <p:txBody>
          <a:bodyPr/>
          <a:lstStyle/>
          <a:p>
            <a:r>
              <a:rPr lang="en-GB" dirty="0"/>
              <a:t>Support documents</a:t>
            </a:r>
          </a:p>
        </p:txBody>
      </p:sp>
      <p:sp>
        <p:nvSpPr>
          <p:cNvPr id="3" name="Content Placeholder 2">
            <a:extLst>
              <a:ext uri="{FF2B5EF4-FFF2-40B4-BE49-F238E27FC236}">
                <a16:creationId xmlns="" xmlns:a16="http://schemas.microsoft.com/office/drawing/2014/main" id="{73F52E82-C7F9-4862-9469-E8F45C3C918F}"/>
              </a:ext>
            </a:extLst>
          </p:cNvPr>
          <p:cNvSpPr>
            <a:spLocks noGrp="1"/>
          </p:cNvSpPr>
          <p:nvPr>
            <p:ph idx="1"/>
          </p:nvPr>
        </p:nvSpPr>
        <p:spPr/>
        <p:txBody>
          <a:bodyPr>
            <a:normAutofit/>
          </a:bodyPr>
          <a:lstStyle/>
          <a:p>
            <a:r>
              <a:rPr lang="en-GB" dirty="0"/>
              <a:t>Classroom talk strategies: approaches to spontaneous speaking</a:t>
            </a:r>
          </a:p>
          <a:p>
            <a:r>
              <a:rPr lang="en-GB" dirty="0" smtClean="0"/>
              <a:t>Example </a:t>
            </a:r>
            <a:r>
              <a:rPr lang="en-GB" dirty="0"/>
              <a:t>conversation questions</a:t>
            </a:r>
          </a:p>
          <a:p>
            <a:r>
              <a:rPr lang="en-GB" dirty="0"/>
              <a:t>Spring ’18 network materials: developing and support speaking skills</a:t>
            </a:r>
          </a:p>
          <a:p>
            <a:r>
              <a:rPr lang="en-GB" dirty="0" smtClean="0"/>
              <a:t>Answering questions in the target language</a:t>
            </a:r>
            <a:endParaRPr lang="en-GB" dirty="0"/>
          </a:p>
        </p:txBody>
      </p:sp>
    </p:spTree>
    <p:extLst>
      <p:ext uri="{BB962C8B-B14F-4D97-AF65-F5344CB8AC3E}">
        <p14:creationId xmlns:p14="http://schemas.microsoft.com/office/powerpoint/2010/main" val="1397406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5E3BD7-FE71-4D59-8F63-A7689FC825A0}"/>
              </a:ext>
            </a:extLst>
          </p:cNvPr>
          <p:cNvSpPr>
            <a:spLocks noGrp="1"/>
          </p:cNvSpPr>
          <p:nvPr>
            <p:ph type="title"/>
          </p:nvPr>
        </p:nvSpPr>
        <p:spPr/>
        <p:txBody>
          <a:bodyPr/>
          <a:lstStyle/>
          <a:p>
            <a:r>
              <a:rPr lang="en-GB" dirty="0"/>
              <a:t>Other useful information</a:t>
            </a:r>
          </a:p>
        </p:txBody>
      </p:sp>
      <p:sp>
        <p:nvSpPr>
          <p:cNvPr id="3" name="Content Placeholder 2">
            <a:extLst>
              <a:ext uri="{FF2B5EF4-FFF2-40B4-BE49-F238E27FC236}">
                <a16:creationId xmlns="" xmlns:a16="http://schemas.microsoft.com/office/drawing/2014/main" id="{73F52E82-C7F9-4862-9469-E8F45C3C918F}"/>
              </a:ext>
            </a:extLst>
          </p:cNvPr>
          <p:cNvSpPr>
            <a:spLocks noGrp="1"/>
          </p:cNvSpPr>
          <p:nvPr>
            <p:ph idx="1"/>
          </p:nvPr>
        </p:nvSpPr>
        <p:spPr/>
        <p:txBody>
          <a:bodyPr>
            <a:normAutofit/>
          </a:bodyPr>
          <a:lstStyle/>
          <a:p>
            <a:pPr marL="0" indent="0">
              <a:buNone/>
            </a:pPr>
            <a:r>
              <a:rPr lang="en-GB" b="1" dirty="0" err="1" smtClean="0"/>
              <a:t>ResultsPlus</a:t>
            </a:r>
            <a:endParaRPr lang="en-GB" b="1" dirty="0" smtClean="0"/>
          </a:p>
          <a:p>
            <a:r>
              <a:rPr lang="en-GB" dirty="0" smtClean="0"/>
              <a:t>Free online service allowing detailed analysis of your candidates’ exam performance</a:t>
            </a:r>
            <a:endParaRPr lang="en-GB" dirty="0"/>
          </a:p>
        </p:txBody>
      </p:sp>
    </p:spTree>
    <p:extLst>
      <p:ext uri="{BB962C8B-B14F-4D97-AF65-F5344CB8AC3E}">
        <p14:creationId xmlns:p14="http://schemas.microsoft.com/office/powerpoint/2010/main" val="3729045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86">
            <a:extLst>
              <a:ext uri="{FF2B5EF4-FFF2-40B4-BE49-F238E27FC236}">
                <a16:creationId xmlns="" xmlns:a16="http://schemas.microsoft.com/office/drawing/2014/main" id="{52735B3A-D313-42D1-A9B7-E4E47E5A2909}"/>
              </a:ext>
            </a:extLst>
          </p:cNvPr>
          <p:cNvSpPr txBox="1">
            <a:spLocks noGrp="1"/>
          </p:cNvSpPr>
          <p:nvPr>
            <p:ph type="body" sz="quarter" idx="10"/>
          </p:nvPr>
        </p:nvSpPr>
        <p:spPr/>
        <p:txBody>
          <a:bodyPr>
            <a:normAutofit/>
          </a:bodyPr>
          <a:lstStyle/>
          <a:p>
            <a:pPr lvl="0"/>
            <a:r>
              <a:rPr lang="en-GB" dirty="0"/>
              <a:t>Any questions?</a:t>
            </a:r>
            <a:br>
              <a:rPr lang="en-GB" dirty="0"/>
            </a:br>
            <a:endParaRPr lang="en-GB" dirty="0">
              <a:sym typeface="Times New Roman"/>
            </a:endParaRPr>
          </a:p>
        </p:txBody>
      </p:sp>
    </p:spTree>
    <p:extLst>
      <p:ext uri="{BB962C8B-B14F-4D97-AF65-F5344CB8AC3E}">
        <p14:creationId xmlns:p14="http://schemas.microsoft.com/office/powerpoint/2010/main" val="103646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21BC746C-664D-4A9C-9FBD-8A67705D90E5}"/>
              </a:ext>
            </a:extLst>
          </p:cNvPr>
          <p:cNvGraphicFramePr>
            <a:graphicFrameLocks noGrp="1"/>
          </p:cNvGraphicFramePr>
          <p:nvPr>
            <p:extLst/>
          </p:nvPr>
        </p:nvGraphicFramePr>
        <p:xfrm>
          <a:off x="441323" y="1272489"/>
          <a:ext cx="8489578" cy="4686874"/>
        </p:xfrm>
        <a:graphic>
          <a:graphicData uri="http://schemas.openxmlformats.org/drawingml/2006/table">
            <a:tbl>
              <a:tblPr firstRow="1" bandRow="1">
                <a:tableStyleId>{5C22544A-7EE6-4342-B048-85BDC9FD1C3A}</a:tableStyleId>
              </a:tblPr>
              <a:tblGrid>
                <a:gridCol w="4244789">
                  <a:extLst>
                    <a:ext uri="{9D8B030D-6E8A-4147-A177-3AD203B41FA5}">
                      <a16:colId xmlns="" xmlns:a16="http://schemas.microsoft.com/office/drawing/2014/main" val="20000"/>
                    </a:ext>
                  </a:extLst>
                </a:gridCol>
                <a:gridCol w="4244789">
                  <a:extLst>
                    <a:ext uri="{9D8B030D-6E8A-4147-A177-3AD203B41FA5}">
                      <a16:colId xmlns="" xmlns:a16="http://schemas.microsoft.com/office/drawing/2014/main" val="20001"/>
                    </a:ext>
                  </a:extLst>
                </a:gridCol>
              </a:tblGrid>
              <a:tr h="679879">
                <a:tc gridSpan="2">
                  <a:txBody>
                    <a:bodyPr/>
                    <a:lstStyle/>
                    <a:p>
                      <a:pPr marL="0" indent="0" algn="ctr" eaLnBrk="1" hangingPunct="1">
                        <a:lnSpc>
                          <a:spcPct val="119000"/>
                        </a:lnSpc>
                        <a:spcBef>
                          <a:spcPct val="0"/>
                        </a:spcBef>
                        <a:spcAft>
                          <a:spcPct val="0"/>
                        </a:spcAft>
                        <a:buClr>
                          <a:srgbClr val="FFFFFF"/>
                        </a:buClr>
                        <a:buSzPct val="100000"/>
                        <a:buFont typeface="Arial" charset="0"/>
                        <a:buNone/>
                      </a:pPr>
                      <a:endParaRPr lang="en-GB" sz="800" b="1" dirty="0">
                        <a:solidFill>
                          <a:schemeClr val="tx1"/>
                        </a:solidFill>
                        <a:latin typeface="+mn-lt"/>
                        <a:cs typeface="Arial" charset="0"/>
                        <a:sym typeface="Arial" charset="0"/>
                      </a:endParaRPr>
                    </a:p>
                    <a:p>
                      <a:pPr marL="0" indent="0" algn="ctr" eaLnBrk="1" hangingPunct="1">
                        <a:lnSpc>
                          <a:spcPct val="119000"/>
                        </a:lnSpc>
                        <a:spcBef>
                          <a:spcPct val="0"/>
                        </a:spcBef>
                        <a:spcAft>
                          <a:spcPct val="0"/>
                        </a:spcAft>
                        <a:buClr>
                          <a:srgbClr val="FFFFFF"/>
                        </a:buClr>
                        <a:buSzPct val="100000"/>
                        <a:buFont typeface="Arial" charset="0"/>
                        <a:buNone/>
                      </a:pPr>
                      <a:r>
                        <a:rPr lang="en-GB" sz="1600" b="1" dirty="0">
                          <a:solidFill>
                            <a:schemeClr val="bg1"/>
                          </a:solidFill>
                          <a:latin typeface="+mn-lt"/>
                          <a:cs typeface="Arial" charset="0"/>
                          <a:sym typeface="Arial" charset="0"/>
                        </a:rPr>
                        <a:t>All speaking assessments are now marked externally by Edexcel examiners</a:t>
                      </a:r>
                    </a:p>
                    <a:p>
                      <a:endParaRPr lang="en-GB" sz="800" dirty="0">
                        <a:solidFill>
                          <a:srgbClr val="FFFFFF"/>
                        </a:solidFill>
                      </a:endParaRPr>
                    </a:p>
                  </a:txBody>
                  <a:tcPr/>
                </a:tc>
                <a:tc hMerge="1">
                  <a:txBody>
                    <a:bodyPr/>
                    <a:lstStyle/>
                    <a:p>
                      <a:endParaRPr lang="en-GB" dirty="0"/>
                    </a:p>
                  </a:txBody>
                  <a:tcPr/>
                </a:tc>
                <a:extLst>
                  <a:ext uri="{0D108BD9-81ED-4DB2-BD59-A6C34878D82A}">
                    <a16:rowId xmlns="" xmlns:a16="http://schemas.microsoft.com/office/drawing/2014/main" val="10000"/>
                  </a:ext>
                </a:extLst>
              </a:tr>
              <a:tr h="457162">
                <a:tc>
                  <a:txBody>
                    <a:bodyPr/>
                    <a:lstStyle/>
                    <a:p>
                      <a:pPr algn="ctr"/>
                      <a:r>
                        <a:rPr lang="en-GB" b="1" dirty="0"/>
                        <a:t>Foundation Tier</a:t>
                      </a:r>
                    </a:p>
                  </a:txBody>
                  <a:tcPr/>
                </a:tc>
                <a:tc>
                  <a:txBody>
                    <a:bodyPr/>
                    <a:lstStyle/>
                    <a:p>
                      <a:pPr algn="ctr"/>
                      <a:r>
                        <a:rPr lang="en-GB" b="1" dirty="0"/>
                        <a:t>Higher Tier</a:t>
                      </a:r>
                    </a:p>
                  </a:txBody>
                  <a:tcPr/>
                </a:tc>
                <a:extLst>
                  <a:ext uri="{0D108BD9-81ED-4DB2-BD59-A6C34878D82A}">
                    <a16:rowId xmlns="" xmlns:a16="http://schemas.microsoft.com/office/drawing/2014/main" val="10001"/>
                  </a:ext>
                </a:extLst>
              </a:tr>
              <a:tr h="685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Arial" charset="0"/>
                          <a:cs typeface="Arial" charset="0"/>
                          <a:sym typeface="Arial" charset="0"/>
                        </a:rPr>
                        <a:t>7–9 minutes + 12 minutes’ preparation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600" b="1" dirty="0">
                        <a:latin typeface="Arial" charset="0"/>
                        <a:cs typeface="Arial" charset="0"/>
                        <a:sym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Arial" charset="0"/>
                          <a:cs typeface="Arial" charset="0"/>
                          <a:sym typeface="Arial" charset="0"/>
                        </a:rPr>
                        <a:t>70 marks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Arial" charset="0"/>
                          <a:cs typeface="Arial" charset="0"/>
                          <a:sym typeface="Arial" charset="0"/>
                        </a:rPr>
                        <a:t>10–12 minutes + 12 minutes’ preparation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600" b="1" dirty="0">
                        <a:latin typeface="Arial" charset="0"/>
                        <a:cs typeface="Arial" charset="0"/>
                        <a:sym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Arial" charset="0"/>
                          <a:cs typeface="Arial" charset="0"/>
                          <a:sym typeface="Arial" charset="0"/>
                        </a:rPr>
                        <a:t>70 marks</a:t>
                      </a:r>
                    </a:p>
                  </a:txBody>
                  <a:tcPr/>
                </a:tc>
                <a:extLst>
                  <a:ext uri="{0D108BD9-81ED-4DB2-BD59-A6C34878D82A}">
                    <a16:rowId xmlns="" xmlns:a16="http://schemas.microsoft.com/office/drawing/2014/main" val="10002"/>
                  </a:ext>
                </a:extLst>
              </a:tr>
              <a:tr h="685094">
                <a:tc>
                  <a:txBody>
                    <a:bodyPr/>
                    <a:lstStyle/>
                    <a:p>
                      <a:r>
                        <a:rPr lang="en-GB" sz="1400" b="1" dirty="0">
                          <a:latin typeface="+mn-lt"/>
                          <a:cs typeface="Arial" charset="0"/>
                          <a:sym typeface="Arial" charset="0"/>
                        </a:rPr>
                        <a:t>Role play: 1–1.5 minutes </a:t>
                      </a:r>
                    </a:p>
                    <a:p>
                      <a:endParaRPr lang="en-GB" sz="800" b="1" dirty="0">
                        <a:latin typeface="+mn-lt"/>
                        <a:cs typeface="Arial" charset="0"/>
                        <a:sym typeface="Arial" charset="0"/>
                      </a:endParaRPr>
                    </a:p>
                    <a:p>
                      <a:r>
                        <a:rPr lang="en-GB" sz="1400" b="0" i="0" dirty="0">
                          <a:latin typeface="+mn-lt"/>
                          <a:cs typeface="Arial" charset="0"/>
                          <a:sym typeface="Arial" charset="0"/>
                        </a:rPr>
                        <a:t>10 marks (communication only)</a:t>
                      </a:r>
                      <a:endParaRPr lang="en-GB" b="0" i="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mn-lt"/>
                          <a:cs typeface="Arial" charset="0"/>
                          <a:sym typeface="Arial" charset="0"/>
                        </a:rPr>
                        <a:t>Role play: 2–2.5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0" dirty="0">
                        <a:latin typeface="+mn-lt"/>
                        <a:cs typeface="Arial" charset="0"/>
                        <a:sym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n-lt"/>
                          <a:cs typeface="Arial" charset="0"/>
                          <a:sym typeface="Arial" charset="0"/>
                        </a:rPr>
                        <a:t>10 marks (communication only)</a:t>
                      </a:r>
                      <a:endParaRPr lang="en-GB" b="0" i="0" dirty="0">
                        <a:latin typeface="+mn-lt"/>
                      </a:endParaRPr>
                    </a:p>
                    <a:p>
                      <a:endParaRPr lang="en-GB" sz="800" dirty="0">
                        <a:latin typeface="+mn-lt"/>
                      </a:endParaRPr>
                    </a:p>
                  </a:txBody>
                  <a:tcPr/>
                </a:tc>
                <a:extLst>
                  <a:ext uri="{0D108BD9-81ED-4DB2-BD59-A6C34878D82A}">
                    <a16:rowId xmlns="" xmlns:a16="http://schemas.microsoft.com/office/drawing/2014/main" val="10003"/>
                  </a:ext>
                </a:extLst>
              </a:tr>
              <a:tr h="587614">
                <a:tc>
                  <a:txBody>
                    <a:bodyPr/>
                    <a:lstStyle/>
                    <a:p>
                      <a:r>
                        <a:rPr lang="en-GB" sz="1400" b="1" dirty="0">
                          <a:latin typeface="+mn-lt"/>
                          <a:cs typeface="Arial" charset="0"/>
                          <a:sym typeface="Arial" charset="0"/>
                        </a:rPr>
                        <a:t>Picture-based task: 2.5–3 minutes </a:t>
                      </a:r>
                    </a:p>
                    <a:p>
                      <a:endParaRPr lang="en-GB" sz="600" b="1" dirty="0">
                        <a:latin typeface="+mn-lt"/>
                        <a:cs typeface="Arial" charset="0"/>
                        <a:sym typeface="Arial" charset="0"/>
                      </a:endParaRPr>
                    </a:p>
                    <a:p>
                      <a:r>
                        <a:rPr lang="en-GB" sz="1400" b="0" dirty="0">
                          <a:latin typeface="+mn-lt"/>
                          <a:cs typeface="Arial" charset="0"/>
                          <a:sym typeface="Arial" charset="0"/>
                        </a:rPr>
                        <a:t>16 marks (communication and content)</a:t>
                      </a:r>
                    </a:p>
                    <a:p>
                      <a:r>
                        <a:rPr lang="en-GB" sz="1400" b="0" dirty="0">
                          <a:latin typeface="+mn-lt"/>
                          <a:cs typeface="Arial" charset="0"/>
                          <a:sym typeface="Arial" charset="0"/>
                        </a:rPr>
                        <a:t>8 marks (linguistic knowledge and accuracy)</a:t>
                      </a:r>
                      <a:endParaRPr lang="en-GB" sz="800" b="0" dirty="0">
                        <a:latin typeface="+mn-lt"/>
                      </a:endParaRPr>
                    </a:p>
                  </a:txBody>
                  <a:tcPr/>
                </a:tc>
                <a:tc>
                  <a:txBody>
                    <a:bodyPr/>
                    <a:lstStyle/>
                    <a:p>
                      <a:r>
                        <a:rPr lang="en-GB" sz="1400" b="1" dirty="0">
                          <a:latin typeface="+mn-lt"/>
                          <a:cs typeface="Arial" charset="0"/>
                          <a:sym typeface="Arial" charset="0"/>
                        </a:rPr>
                        <a:t>Picture-based task: 3–3.5 minutes</a:t>
                      </a:r>
                    </a:p>
                    <a:p>
                      <a:endParaRPr lang="en-GB" sz="600" b="0" dirty="0">
                        <a:latin typeface="+mn-lt"/>
                        <a:cs typeface="Arial" charset="0"/>
                        <a:sym typeface="Arial" charset="0"/>
                      </a:endParaRPr>
                    </a:p>
                    <a:p>
                      <a:r>
                        <a:rPr lang="en-GB" sz="1400" b="0" dirty="0">
                          <a:latin typeface="+mn-lt"/>
                          <a:cs typeface="Arial" charset="0"/>
                          <a:sym typeface="Arial" charset="0"/>
                        </a:rPr>
                        <a:t>16 marks (communication and content)</a:t>
                      </a:r>
                    </a:p>
                    <a:p>
                      <a:r>
                        <a:rPr lang="en-GB" sz="1400" b="0" dirty="0">
                          <a:latin typeface="+mn-lt"/>
                          <a:cs typeface="Arial" charset="0"/>
                          <a:sym typeface="Arial" charset="0"/>
                        </a:rPr>
                        <a:t>8 marks (linguistic knowledge and accuracy)</a:t>
                      </a:r>
                      <a:endParaRPr lang="en-GB" sz="800" b="0" dirty="0">
                        <a:latin typeface="+mn-lt"/>
                      </a:endParaRPr>
                    </a:p>
                    <a:p>
                      <a:endParaRPr lang="en-GB" sz="800" dirty="0">
                        <a:latin typeface="+mn-lt"/>
                      </a:endParaRPr>
                    </a:p>
                  </a:txBody>
                  <a:tcPr/>
                </a:tc>
                <a:extLst>
                  <a:ext uri="{0D108BD9-81ED-4DB2-BD59-A6C34878D82A}">
                    <a16:rowId xmlns="" xmlns:a16="http://schemas.microsoft.com/office/drawing/2014/main" val="10004"/>
                  </a:ext>
                </a:extLst>
              </a:tr>
              <a:tr h="587614">
                <a:tc>
                  <a:txBody>
                    <a:bodyPr/>
                    <a:lstStyle/>
                    <a:p>
                      <a:r>
                        <a:rPr lang="en-GB" sz="1400" b="1" dirty="0">
                          <a:latin typeface="+mn-lt"/>
                          <a:cs typeface="Arial" charset="0"/>
                          <a:sym typeface="Arial" charset="0"/>
                        </a:rPr>
                        <a:t>Conversation: </a:t>
                      </a:r>
                      <a:r>
                        <a:rPr lang="en-GB" sz="1400" b="1" i="0" u="none" strike="noStrike" kern="1200" cap="none" baseline="0" dirty="0">
                          <a:solidFill>
                            <a:schemeClr val="dk1"/>
                          </a:solidFill>
                          <a:effectLst/>
                          <a:latin typeface="+mn-lt"/>
                          <a:ea typeface="+mn-ea"/>
                          <a:cs typeface="Arial" charset="0"/>
                          <a:sym typeface="Arial" charset="0"/>
                        </a:rPr>
                        <a:t>3.5–4.5 minutes</a:t>
                      </a:r>
                      <a:r>
                        <a:rPr lang="en-GB" sz="1400" b="1" dirty="0">
                          <a:latin typeface="+mn-lt"/>
                          <a:cs typeface="Arial" charset="0"/>
                          <a:sym typeface="Arial" charset="0"/>
                        </a:rPr>
                        <a:t> </a:t>
                      </a:r>
                    </a:p>
                    <a:p>
                      <a:endParaRPr lang="en-GB" sz="600" b="1" dirty="0">
                        <a:latin typeface="+mn-lt"/>
                        <a:cs typeface="Arial" charset="0"/>
                        <a:sym typeface="Arial" charset="0"/>
                      </a:endParaRPr>
                    </a:p>
                    <a:p>
                      <a:pPr eaLnBrk="1" hangingPunct="1">
                        <a:lnSpc>
                          <a:spcPct val="119000"/>
                        </a:lnSpc>
                        <a:spcBef>
                          <a:spcPct val="0"/>
                        </a:spcBef>
                        <a:spcAft>
                          <a:spcPct val="0"/>
                        </a:spcAft>
                        <a:buClr>
                          <a:srgbClr val="000000"/>
                        </a:buClr>
                        <a:buSzPct val="25000"/>
                        <a:buFontTx/>
                        <a:buNone/>
                      </a:pPr>
                      <a:r>
                        <a:rPr lang="en-GB" sz="1400" b="0" dirty="0">
                          <a:latin typeface="Arial" charset="0"/>
                          <a:cs typeface="Arial" charset="0"/>
                          <a:sym typeface="Arial" charset="0"/>
                        </a:rPr>
                        <a:t>12 marks (communication and content)</a:t>
                      </a:r>
                    </a:p>
                    <a:p>
                      <a:pPr eaLnBrk="1" hangingPunct="1">
                        <a:lnSpc>
                          <a:spcPct val="119000"/>
                        </a:lnSpc>
                        <a:spcBef>
                          <a:spcPct val="0"/>
                        </a:spcBef>
                        <a:spcAft>
                          <a:spcPct val="0"/>
                        </a:spcAft>
                        <a:buClr>
                          <a:srgbClr val="000000"/>
                        </a:buClr>
                        <a:buSzPct val="25000"/>
                        <a:buFontTx/>
                        <a:buNone/>
                      </a:pPr>
                      <a:r>
                        <a:rPr lang="en-GB" sz="1400" b="0" dirty="0">
                          <a:latin typeface="Arial" charset="0"/>
                          <a:cs typeface="Arial" charset="0"/>
                          <a:sym typeface="Arial" charset="0"/>
                        </a:rPr>
                        <a:t>12 marks (interaction and spontaneity)</a:t>
                      </a:r>
                    </a:p>
                    <a:p>
                      <a:pPr eaLnBrk="1" hangingPunct="1">
                        <a:lnSpc>
                          <a:spcPct val="119000"/>
                        </a:lnSpc>
                        <a:spcBef>
                          <a:spcPct val="0"/>
                        </a:spcBef>
                        <a:spcAft>
                          <a:spcPct val="0"/>
                        </a:spcAft>
                        <a:buClr>
                          <a:srgbClr val="000000"/>
                        </a:buClr>
                        <a:buSzPct val="25000"/>
                        <a:buFontTx/>
                        <a:buNone/>
                      </a:pPr>
                      <a:r>
                        <a:rPr lang="en-GB" sz="1400" b="0" dirty="0">
                          <a:latin typeface="Arial" charset="0"/>
                          <a:cs typeface="Arial" charset="0"/>
                          <a:sym typeface="Arial" charset="0"/>
                        </a:rPr>
                        <a:t>12 marks (linguistic knowledge and accuracy)</a:t>
                      </a:r>
                      <a:endParaRPr lang="en-GB" sz="8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mn-lt"/>
                          <a:cs typeface="Arial" charset="0"/>
                          <a:sym typeface="Arial" charset="0"/>
                        </a:rPr>
                        <a:t>Conversation: 5–6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600" b="1" dirty="0">
                        <a:latin typeface="+mn-lt"/>
                        <a:cs typeface="Arial" charset="0"/>
                        <a:sym typeface="Arial" charset="0"/>
                      </a:endParaRPr>
                    </a:p>
                    <a:p>
                      <a:pPr eaLnBrk="1" hangingPunct="1">
                        <a:lnSpc>
                          <a:spcPct val="119000"/>
                        </a:lnSpc>
                        <a:spcBef>
                          <a:spcPct val="0"/>
                        </a:spcBef>
                        <a:spcAft>
                          <a:spcPct val="0"/>
                        </a:spcAft>
                        <a:buClr>
                          <a:srgbClr val="000000"/>
                        </a:buClr>
                        <a:buSzPct val="25000"/>
                        <a:buFontTx/>
                        <a:buNone/>
                      </a:pPr>
                      <a:r>
                        <a:rPr lang="en-GB" sz="1400" b="0" dirty="0">
                          <a:latin typeface="Arial" charset="0"/>
                          <a:cs typeface="Arial" charset="0"/>
                          <a:sym typeface="Arial" charset="0"/>
                        </a:rPr>
                        <a:t>12 marks (communication and content)</a:t>
                      </a:r>
                    </a:p>
                    <a:p>
                      <a:pPr eaLnBrk="1" hangingPunct="1">
                        <a:lnSpc>
                          <a:spcPct val="119000"/>
                        </a:lnSpc>
                        <a:spcBef>
                          <a:spcPct val="0"/>
                        </a:spcBef>
                        <a:spcAft>
                          <a:spcPct val="0"/>
                        </a:spcAft>
                        <a:buClr>
                          <a:srgbClr val="000000"/>
                        </a:buClr>
                        <a:buSzPct val="25000"/>
                        <a:buFontTx/>
                        <a:buNone/>
                      </a:pPr>
                      <a:r>
                        <a:rPr lang="en-GB" sz="1400" b="0" dirty="0">
                          <a:latin typeface="Arial" charset="0"/>
                          <a:cs typeface="Arial" charset="0"/>
                          <a:sym typeface="Arial" charset="0"/>
                        </a:rPr>
                        <a:t>12 marks (interaction and spontaneity)</a:t>
                      </a:r>
                    </a:p>
                    <a:p>
                      <a:pPr eaLnBrk="1" hangingPunct="1">
                        <a:lnSpc>
                          <a:spcPct val="119000"/>
                        </a:lnSpc>
                        <a:spcBef>
                          <a:spcPct val="0"/>
                        </a:spcBef>
                        <a:spcAft>
                          <a:spcPct val="0"/>
                        </a:spcAft>
                        <a:buClr>
                          <a:srgbClr val="000000"/>
                        </a:buClr>
                        <a:buSzPct val="25000"/>
                        <a:buFontTx/>
                        <a:buNone/>
                      </a:pPr>
                      <a:r>
                        <a:rPr lang="en-GB" sz="1400" b="0" dirty="0">
                          <a:latin typeface="Arial" charset="0"/>
                          <a:cs typeface="Arial" charset="0"/>
                          <a:sym typeface="Arial" charset="0"/>
                        </a:rPr>
                        <a:t>12 marks (linguistic knowledge and accuracy)</a:t>
                      </a:r>
                      <a:endParaRPr lang="en-GB" sz="800" b="0" dirty="0">
                        <a:latin typeface="+mn-lt"/>
                      </a:endParaRPr>
                    </a:p>
                  </a:txBody>
                  <a:tcPr/>
                </a:tc>
                <a:extLst>
                  <a:ext uri="{0D108BD9-81ED-4DB2-BD59-A6C34878D82A}">
                    <a16:rowId xmlns="" xmlns:a16="http://schemas.microsoft.com/office/drawing/2014/main" val="10005"/>
                  </a:ext>
                </a:extLst>
              </a:tr>
            </a:tbl>
          </a:graphicData>
        </a:graphic>
      </p:graphicFrame>
      <p:sp>
        <p:nvSpPr>
          <p:cNvPr id="8" name="Title 1">
            <a:extLst>
              <a:ext uri="{FF2B5EF4-FFF2-40B4-BE49-F238E27FC236}">
                <a16:creationId xmlns="" xmlns:a16="http://schemas.microsoft.com/office/drawing/2014/main" id="{1605C6B8-A28C-49ED-AFA2-0E25525D06CF}"/>
              </a:ext>
            </a:extLst>
          </p:cNvPr>
          <p:cNvSpPr>
            <a:spLocks noGrp="1"/>
          </p:cNvSpPr>
          <p:nvPr>
            <p:ph type="title"/>
          </p:nvPr>
        </p:nvSpPr>
        <p:spPr>
          <a:xfrm>
            <a:off x="807244" y="263958"/>
            <a:ext cx="6795123" cy="553998"/>
          </a:xfrm>
        </p:spPr>
        <p:txBody>
          <a:bodyPr>
            <a:noAutofit/>
          </a:bodyPr>
          <a:lstStyle/>
          <a:p>
            <a:r>
              <a:rPr lang="en-GB" sz="3600" dirty="0">
                <a:solidFill>
                  <a:schemeClr val="accent1"/>
                </a:solidFill>
              </a:rPr>
              <a:t>Format and timings</a:t>
            </a:r>
          </a:p>
        </p:txBody>
      </p:sp>
    </p:spTree>
    <p:extLst>
      <p:ext uri="{BB962C8B-B14F-4D97-AF65-F5344CB8AC3E}">
        <p14:creationId xmlns:p14="http://schemas.microsoft.com/office/powerpoint/2010/main" val="254149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 xmlns:a16="http://schemas.microsoft.com/office/drawing/2014/main" id="{AC088528-01FA-4A2A-BB2E-9A261BA67554}"/>
              </a:ext>
            </a:extLst>
          </p:cNvPr>
          <p:cNvSpPr txBox="1">
            <a:spLocks/>
          </p:cNvSpPr>
          <p:nvPr/>
        </p:nvSpPr>
        <p:spPr>
          <a:xfrm>
            <a:off x="611185" y="1605162"/>
            <a:ext cx="3868737" cy="4301869"/>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ct val="20000"/>
              </a:spcBef>
              <a:buClr>
                <a:schemeClr val="accent2"/>
              </a:buClr>
              <a:buFont typeface="Arial"/>
              <a:buChar char="•"/>
              <a:defRPr sz="2800" kern="1200">
                <a:solidFill>
                  <a:schemeClr val="dk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pitchFamily="34" charset="0"/>
              <a:buChar char="•"/>
              <a:defRPr sz="24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nSpc>
                <a:spcPct val="150000"/>
              </a:lnSpc>
              <a:spcBef>
                <a:spcPct val="0"/>
              </a:spcBef>
              <a:spcAft>
                <a:spcPct val="0"/>
              </a:spcAft>
              <a:buClr>
                <a:srgbClr val="000000"/>
              </a:buClr>
              <a:buSzPct val="100000"/>
              <a:buFont typeface="+mj-lt"/>
              <a:buAutoNum type="arabicPeriod"/>
            </a:pPr>
            <a:r>
              <a:rPr lang="en-GB" sz="2000" dirty="0">
                <a:latin typeface="Arial" charset="0"/>
                <a:cs typeface="Arial" charset="0"/>
                <a:sym typeface="Arial" charset="0"/>
              </a:rPr>
              <a:t>Identity and culture</a:t>
            </a:r>
          </a:p>
          <a:p>
            <a:pPr>
              <a:lnSpc>
                <a:spcPct val="150000"/>
              </a:lnSpc>
              <a:spcBef>
                <a:spcPct val="0"/>
              </a:spcBef>
              <a:spcAft>
                <a:spcPct val="0"/>
              </a:spcAft>
              <a:buClr>
                <a:srgbClr val="000000"/>
              </a:buClr>
              <a:buSzPct val="100000"/>
              <a:buFont typeface="+mj-lt"/>
              <a:buAutoNum type="arabicPeriod"/>
            </a:pPr>
            <a:r>
              <a:rPr lang="en-GB" sz="2000" dirty="0">
                <a:latin typeface="Arial" charset="0"/>
                <a:cs typeface="Arial" charset="0"/>
                <a:sym typeface="Arial" charset="0"/>
              </a:rPr>
              <a:t>Local area, holiday and travel</a:t>
            </a:r>
          </a:p>
          <a:p>
            <a:pPr>
              <a:lnSpc>
                <a:spcPct val="150000"/>
              </a:lnSpc>
              <a:spcBef>
                <a:spcPct val="0"/>
              </a:spcBef>
              <a:spcAft>
                <a:spcPct val="0"/>
              </a:spcAft>
              <a:buClr>
                <a:srgbClr val="000000"/>
              </a:buClr>
              <a:buSzPct val="100000"/>
              <a:buFont typeface="+mj-lt"/>
              <a:buAutoNum type="arabicPeriod"/>
            </a:pPr>
            <a:r>
              <a:rPr lang="en-GB" sz="2000" dirty="0">
                <a:latin typeface="Arial" charset="0"/>
                <a:cs typeface="Arial" charset="0"/>
                <a:sym typeface="Arial" charset="0"/>
              </a:rPr>
              <a:t>School</a:t>
            </a:r>
          </a:p>
          <a:p>
            <a:pPr>
              <a:lnSpc>
                <a:spcPct val="150000"/>
              </a:lnSpc>
              <a:spcBef>
                <a:spcPct val="0"/>
              </a:spcBef>
              <a:spcAft>
                <a:spcPct val="0"/>
              </a:spcAft>
              <a:buClr>
                <a:srgbClr val="000000"/>
              </a:buClr>
              <a:buSzPct val="100000"/>
              <a:buFont typeface="+mj-lt"/>
              <a:buAutoNum type="arabicPeriod"/>
            </a:pPr>
            <a:r>
              <a:rPr lang="en-GB" sz="2000" dirty="0">
                <a:latin typeface="Arial" charset="0"/>
                <a:cs typeface="Arial" charset="0"/>
                <a:sym typeface="Arial" charset="0"/>
              </a:rPr>
              <a:t>Future aspirations, study and  work</a:t>
            </a:r>
          </a:p>
          <a:p>
            <a:pPr>
              <a:lnSpc>
                <a:spcPct val="150000"/>
              </a:lnSpc>
              <a:spcBef>
                <a:spcPct val="0"/>
              </a:spcBef>
              <a:spcAft>
                <a:spcPct val="0"/>
              </a:spcAft>
              <a:buClr>
                <a:srgbClr val="000000"/>
              </a:buClr>
              <a:buSzPct val="100000"/>
              <a:buFont typeface="+mj-lt"/>
              <a:buAutoNum type="arabicPeriod"/>
            </a:pPr>
            <a:r>
              <a:rPr lang="en-GB" sz="2000" dirty="0">
                <a:latin typeface="Arial" charset="0"/>
                <a:cs typeface="Arial" charset="0"/>
                <a:sym typeface="Arial" charset="0"/>
              </a:rPr>
              <a:t>International and global dimension</a:t>
            </a:r>
          </a:p>
          <a:p>
            <a:endParaRPr lang="en-GB" dirty="0"/>
          </a:p>
        </p:txBody>
      </p:sp>
      <p:sp>
        <p:nvSpPr>
          <p:cNvPr id="6" name="Content Placeholder 5">
            <a:extLst>
              <a:ext uri="{FF2B5EF4-FFF2-40B4-BE49-F238E27FC236}">
                <a16:creationId xmlns="" xmlns:a16="http://schemas.microsoft.com/office/drawing/2014/main" id="{3AC242D0-C1BF-46B8-89E8-692D44A9B614}"/>
              </a:ext>
            </a:extLst>
          </p:cNvPr>
          <p:cNvSpPr txBox="1">
            <a:spLocks/>
          </p:cNvSpPr>
          <p:nvPr/>
        </p:nvSpPr>
        <p:spPr>
          <a:xfrm>
            <a:off x="4645027" y="1605162"/>
            <a:ext cx="3887788" cy="4301869"/>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ct val="20000"/>
              </a:spcBef>
              <a:buClr>
                <a:schemeClr val="accent2"/>
              </a:buClr>
              <a:buFont typeface="Arial"/>
              <a:buChar char="•"/>
              <a:defRPr sz="2800" kern="1200">
                <a:solidFill>
                  <a:schemeClr val="dk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pitchFamily="34" charset="0"/>
              <a:buChar char="•"/>
              <a:defRPr sz="24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nSpc>
                <a:spcPct val="150000"/>
              </a:lnSpc>
              <a:spcBef>
                <a:spcPct val="0"/>
              </a:spcBef>
              <a:spcAft>
                <a:spcPct val="0"/>
              </a:spcAft>
              <a:buClr>
                <a:srgbClr val="000000"/>
              </a:buClr>
              <a:buSzPct val="100000"/>
            </a:pPr>
            <a:r>
              <a:rPr lang="en-GB" sz="2000" b="1" dirty="0">
                <a:latin typeface="Arial" charset="0"/>
                <a:cs typeface="Arial" charset="0"/>
              </a:rPr>
              <a:t>Role play scenarios:</a:t>
            </a:r>
          </a:p>
          <a:p>
            <a:pPr marL="742950" lvl="2" indent="-342900">
              <a:lnSpc>
                <a:spcPct val="150000"/>
              </a:lnSpc>
              <a:spcBef>
                <a:spcPct val="0"/>
              </a:spcBef>
              <a:spcAft>
                <a:spcPct val="0"/>
              </a:spcAft>
              <a:buClr>
                <a:srgbClr val="000000"/>
              </a:buClr>
              <a:buSzPct val="100000"/>
            </a:pPr>
            <a:r>
              <a:rPr lang="en-GB" sz="1600" dirty="0">
                <a:latin typeface="Arial" charset="0"/>
                <a:cs typeface="Arial" charset="0"/>
              </a:rPr>
              <a:t>based on any of the topics from Themes 1–4 only</a:t>
            </a:r>
          </a:p>
          <a:p>
            <a:pPr>
              <a:lnSpc>
                <a:spcPct val="150000"/>
              </a:lnSpc>
              <a:spcBef>
                <a:spcPct val="0"/>
              </a:spcBef>
              <a:spcAft>
                <a:spcPct val="0"/>
              </a:spcAft>
              <a:buClr>
                <a:srgbClr val="000000"/>
              </a:buClr>
              <a:buSzPct val="100000"/>
            </a:pPr>
            <a:r>
              <a:rPr lang="en-GB" sz="2000" b="1" dirty="0">
                <a:latin typeface="Arial" charset="0"/>
                <a:cs typeface="Arial" charset="0"/>
              </a:rPr>
              <a:t>Picture-based task: </a:t>
            </a:r>
          </a:p>
          <a:p>
            <a:pPr marL="742950" lvl="2" indent="-342900">
              <a:lnSpc>
                <a:spcPct val="150000"/>
              </a:lnSpc>
              <a:spcBef>
                <a:spcPct val="0"/>
              </a:spcBef>
              <a:spcAft>
                <a:spcPct val="0"/>
              </a:spcAft>
              <a:buClr>
                <a:srgbClr val="000000"/>
              </a:buClr>
              <a:buSzPct val="100000"/>
            </a:pPr>
            <a:r>
              <a:rPr lang="en-GB" sz="1600" dirty="0">
                <a:latin typeface="Arial" charset="0"/>
                <a:cs typeface="Arial" charset="0"/>
              </a:rPr>
              <a:t>based on any of the topics from Themes 1–5 </a:t>
            </a:r>
          </a:p>
          <a:p>
            <a:pPr>
              <a:lnSpc>
                <a:spcPct val="150000"/>
              </a:lnSpc>
              <a:spcBef>
                <a:spcPct val="0"/>
              </a:spcBef>
              <a:spcAft>
                <a:spcPct val="0"/>
              </a:spcAft>
              <a:buClr>
                <a:srgbClr val="000000"/>
              </a:buClr>
              <a:buSzPct val="100000"/>
            </a:pPr>
            <a:r>
              <a:rPr lang="en-GB" sz="2000" b="1" dirty="0">
                <a:latin typeface="Arial" charset="0"/>
                <a:cs typeface="Arial" charset="0"/>
              </a:rPr>
              <a:t>Conversation:</a:t>
            </a:r>
          </a:p>
          <a:p>
            <a:pPr marL="742950" lvl="2" indent="-342900">
              <a:lnSpc>
                <a:spcPct val="150000"/>
              </a:lnSpc>
              <a:spcBef>
                <a:spcPct val="0"/>
              </a:spcBef>
              <a:spcAft>
                <a:spcPct val="0"/>
              </a:spcAft>
              <a:buClr>
                <a:srgbClr val="000000"/>
              </a:buClr>
              <a:buSzPct val="100000"/>
            </a:pPr>
            <a:r>
              <a:rPr lang="en-GB" sz="1600" dirty="0">
                <a:latin typeface="Arial" charset="0"/>
                <a:cs typeface="Arial" charset="0"/>
              </a:rPr>
              <a:t>based on any two Themes</a:t>
            </a:r>
          </a:p>
          <a:p>
            <a:endParaRPr lang="en-US" dirty="0">
              <a:solidFill>
                <a:schemeClr val="tx1"/>
              </a:solidFill>
            </a:endParaRPr>
          </a:p>
          <a:p>
            <a:endParaRPr lang="en-GB" dirty="0"/>
          </a:p>
        </p:txBody>
      </p:sp>
      <p:sp>
        <p:nvSpPr>
          <p:cNvPr id="7" name="Title 1">
            <a:extLst>
              <a:ext uri="{FF2B5EF4-FFF2-40B4-BE49-F238E27FC236}">
                <a16:creationId xmlns="" xmlns:a16="http://schemas.microsoft.com/office/drawing/2014/main" id="{28397A1C-FF62-44E2-BEC0-B15AFC6F43FE}"/>
              </a:ext>
            </a:extLst>
          </p:cNvPr>
          <p:cNvSpPr txBox="1">
            <a:spLocks/>
          </p:cNvSpPr>
          <p:nvPr/>
        </p:nvSpPr>
        <p:spPr>
          <a:xfrm>
            <a:off x="807244" y="263958"/>
            <a:ext cx="6795123" cy="55399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mn-lt"/>
                <a:ea typeface="+mj-ea"/>
                <a:cs typeface="Verdana"/>
              </a:defRPr>
            </a:lvl1pPr>
          </a:lstStyle>
          <a:p>
            <a:r>
              <a:rPr lang="en-GB" sz="3600" dirty="0">
                <a:solidFill>
                  <a:schemeClr val="accent1"/>
                </a:solidFill>
              </a:rPr>
              <a:t>Specification Themes</a:t>
            </a:r>
          </a:p>
        </p:txBody>
      </p:sp>
    </p:spTree>
    <p:extLst>
      <p:ext uri="{BB962C8B-B14F-4D97-AF65-F5344CB8AC3E}">
        <p14:creationId xmlns:p14="http://schemas.microsoft.com/office/powerpoint/2010/main" val="197835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6DF63383-7E6C-41F4-B0E1-D73E53572C6E}"/>
              </a:ext>
            </a:extLst>
          </p:cNvPr>
          <p:cNvSpPr txBox="1">
            <a:spLocks/>
          </p:cNvSpPr>
          <p:nvPr/>
        </p:nvSpPr>
        <p:spPr>
          <a:xfrm>
            <a:off x="807244" y="263958"/>
            <a:ext cx="6795123" cy="55399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mn-lt"/>
                <a:ea typeface="+mj-ea"/>
                <a:cs typeface="Verdana"/>
              </a:defRPr>
            </a:lvl1pPr>
          </a:lstStyle>
          <a:p>
            <a:r>
              <a:rPr lang="en-GB" sz="3600" dirty="0">
                <a:solidFill>
                  <a:schemeClr val="accent1"/>
                </a:solidFill>
              </a:rPr>
              <a:t>Preparation time</a:t>
            </a:r>
          </a:p>
        </p:txBody>
      </p:sp>
      <p:sp>
        <p:nvSpPr>
          <p:cNvPr id="15" name="Content Placeholder 14">
            <a:extLst>
              <a:ext uri="{FF2B5EF4-FFF2-40B4-BE49-F238E27FC236}">
                <a16:creationId xmlns="" xmlns:a16="http://schemas.microsoft.com/office/drawing/2014/main" id="{71861CC4-C8D3-4D3E-8E7A-39C4B0C030B3}"/>
              </a:ext>
            </a:extLst>
          </p:cNvPr>
          <p:cNvSpPr>
            <a:spLocks noGrp="1"/>
          </p:cNvSpPr>
          <p:nvPr>
            <p:ph idx="1"/>
          </p:nvPr>
        </p:nvSpPr>
        <p:spPr/>
        <p:txBody>
          <a:bodyPr>
            <a:normAutofit lnSpcReduction="10000"/>
          </a:bodyPr>
          <a:lstStyle/>
          <a:p>
            <a:pPr marL="457200" indent="-457200" fontAlgn="t">
              <a:buFont typeface="Arial" panose="020B0604020202020204" pitchFamily="34" charset="0"/>
              <a:buChar char="•"/>
            </a:pPr>
            <a:r>
              <a:rPr lang="en-US" dirty="0"/>
              <a:t>Candidates must be allowed 12 minutes’ preparation time under supervised conditions to prepare for the role play and picture-based tasks.</a:t>
            </a:r>
            <a:endParaRPr lang="en-GB" dirty="0"/>
          </a:p>
          <a:p>
            <a:pPr marL="457200" indent="-457200" fontAlgn="t">
              <a:buFont typeface="Arial" panose="020B0604020202020204" pitchFamily="34" charset="0"/>
              <a:buChar char="•"/>
            </a:pPr>
            <a:r>
              <a:rPr lang="en-US" dirty="0"/>
              <a:t>The preparation time must be:</a:t>
            </a:r>
            <a:endParaRPr lang="en-GB" dirty="0"/>
          </a:p>
          <a:p>
            <a:pPr marL="1200150" lvl="1" indent="-457200" fontAlgn="t"/>
            <a:r>
              <a:rPr lang="en-US" dirty="0"/>
              <a:t>immediately before the candidate’s scheduled examination</a:t>
            </a:r>
            <a:endParaRPr lang="en-GB" dirty="0"/>
          </a:p>
          <a:p>
            <a:pPr marL="1200150" lvl="1" indent="-457200" fontAlgn="t"/>
            <a:r>
              <a:rPr lang="en-US" dirty="0"/>
              <a:t>used only to study the stimulus cards provided. </a:t>
            </a:r>
            <a:endParaRPr lang="en-GB" dirty="0"/>
          </a:p>
          <a:p>
            <a:pPr marL="457200" indent="-457200" fontAlgn="t">
              <a:buFont typeface="Arial" panose="020B0604020202020204" pitchFamily="34" charset="0"/>
              <a:buChar char="•"/>
            </a:pPr>
            <a:r>
              <a:rPr lang="en-US" dirty="0"/>
              <a:t>During the preparation time, candidates must not:</a:t>
            </a:r>
          </a:p>
          <a:p>
            <a:pPr marL="1200150" lvl="1" indent="-457200" fontAlgn="t"/>
            <a:r>
              <a:rPr lang="en-US" dirty="0"/>
              <a:t>prepare for (or make notes on) the conversation task</a:t>
            </a:r>
          </a:p>
          <a:p>
            <a:pPr marL="1200150" lvl="1" indent="-457200" fontAlgn="t"/>
            <a:r>
              <a:rPr lang="en-GB" dirty="0"/>
              <a:t>have access to dictionaries or other resources.</a:t>
            </a:r>
          </a:p>
          <a:p>
            <a:endParaRPr lang="en-GB" dirty="0"/>
          </a:p>
        </p:txBody>
      </p:sp>
    </p:spTree>
    <p:extLst>
      <p:ext uri="{BB962C8B-B14F-4D97-AF65-F5344CB8AC3E}">
        <p14:creationId xmlns:p14="http://schemas.microsoft.com/office/powerpoint/2010/main" val="342680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6DF63383-7E6C-41F4-B0E1-D73E53572C6E}"/>
              </a:ext>
            </a:extLst>
          </p:cNvPr>
          <p:cNvSpPr txBox="1">
            <a:spLocks/>
          </p:cNvSpPr>
          <p:nvPr/>
        </p:nvSpPr>
        <p:spPr>
          <a:xfrm>
            <a:off x="807244" y="263958"/>
            <a:ext cx="6795123" cy="55399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mn-lt"/>
                <a:ea typeface="+mj-ea"/>
                <a:cs typeface="Verdana"/>
              </a:defRPr>
            </a:lvl1pPr>
          </a:lstStyle>
          <a:p>
            <a:r>
              <a:rPr lang="en-GB" sz="3600" dirty="0">
                <a:solidFill>
                  <a:schemeClr val="accent1"/>
                </a:solidFill>
              </a:rPr>
              <a:t>Candidate notes (form CN2)</a:t>
            </a:r>
          </a:p>
        </p:txBody>
      </p:sp>
      <p:sp>
        <p:nvSpPr>
          <p:cNvPr id="15" name="Content Placeholder 14">
            <a:extLst>
              <a:ext uri="{FF2B5EF4-FFF2-40B4-BE49-F238E27FC236}">
                <a16:creationId xmlns="" xmlns:a16="http://schemas.microsoft.com/office/drawing/2014/main" id="{71861CC4-C8D3-4D3E-8E7A-39C4B0C030B3}"/>
              </a:ext>
            </a:extLst>
          </p:cNvPr>
          <p:cNvSpPr>
            <a:spLocks noGrp="1"/>
          </p:cNvSpPr>
          <p:nvPr>
            <p:ph idx="1"/>
          </p:nvPr>
        </p:nvSpPr>
        <p:spPr/>
        <p:txBody>
          <a:bodyPr>
            <a:normAutofit fontScale="77500" lnSpcReduction="20000"/>
          </a:bodyPr>
          <a:lstStyle/>
          <a:p>
            <a:pPr marL="457200" indent="-457200" fontAlgn="t">
              <a:buFont typeface="Arial" panose="020B0604020202020204" pitchFamily="34" charset="0"/>
              <a:buChar char="•"/>
            </a:pPr>
            <a:r>
              <a:rPr lang="en-US" dirty="0"/>
              <a:t>Candidates are permitted to make notes relating to Tasks 1 and 2 (role play and picture-based task) during their supervised preparation time.</a:t>
            </a:r>
          </a:p>
          <a:p>
            <a:pPr marL="457200" indent="-457200" fontAlgn="t">
              <a:buFont typeface="Arial" panose="020B0604020202020204" pitchFamily="34" charset="0"/>
              <a:buChar char="•"/>
            </a:pPr>
            <a:r>
              <a:rPr lang="en-GB" dirty="0"/>
              <a:t>All candidates must use form CN2 to record their notes.*</a:t>
            </a:r>
          </a:p>
          <a:p>
            <a:pPr marL="457200" indent="-457200" fontAlgn="t">
              <a:buFont typeface="Arial" panose="020B0604020202020204" pitchFamily="34" charset="0"/>
              <a:buChar char="•"/>
            </a:pPr>
            <a:r>
              <a:rPr lang="en-GB" dirty="0"/>
              <a:t>Candidates may write full sentences in their notes.</a:t>
            </a:r>
          </a:p>
          <a:p>
            <a:pPr marL="457200" indent="-457200" fontAlgn="t">
              <a:buFont typeface="Arial" panose="020B0604020202020204" pitchFamily="34" charset="0"/>
              <a:buChar char="•"/>
            </a:pPr>
            <a:r>
              <a:rPr lang="en-GB" dirty="0"/>
              <a:t>Candidates may refer to their notes in the assessment but should be strongly discouraged from reading out whole prepared sentences.</a:t>
            </a:r>
          </a:p>
          <a:p>
            <a:pPr marL="457200" indent="-457200" fontAlgn="t">
              <a:buFont typeface="Arial" panose="020B0604020202020204" pitchFamily="34" charset="0"/>
              <a:buChar char="•"/>
            </a:pPr>
            <a:r>
              <a:rPr lang="en-GB" dirty="0"/>
              <a:t>Candidates must hand the teacher-examiner both stimulus cards and form CN2 on completion of Task 2 and prior to the commencement of Task 3 (conversation).</a:t>
            </a:r>
          </a:p>
          <a:p>
            <a:pPr marL="457200" indent="-457200" fontAlgn="t">
              <a:buFont typeface="Arial" panose="020B0604020202020204" pitchFamily="34" charset="0"/>
              <a:buChar char="•"/>
            </a:pPr>
            <a:r>
              <a:rPr lang="en-GB" dirty="0"/>
              <a:t>All CN2 forms must be kept secure in the centre until the end of October in the year the assessment is completed, after which time they must be securely destroyed.</a:t>
            </a:r>
          </a:p>
          <a:p>
            <a:pPr fontAlgn="t"/>
            <a:endParaRPr lang="en-GB" dirty="0"/>
          </a:p>
          <a:p>
            <a:pPr fontAlgn="t"/>
            <a:r>
              <a:rPr lang="en-GB" dirty="0"/>
              <a:t>*Under no circumstances should candidates make notes on the role play and picture-based task stimulus cards.</a:t>
            </a:r>
          </a:p>
        </p:txBody>
      </p:sp>
    </p:spTree>
    <p:extLst>
      <p:ext uri="{BB962C8B-B14F-4D97-AF65-F5344CB8AC3E}">
        <p14:creationId xmlns:p14="http://schemas.microsoft.com/office/powerpoint/2010/main" val="429049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6DF63383-7E6C-41F4-B0E1-D73E53572C6E}"/>
              </a:ext>
            </a:extLst>
          </p:cNvPr>
          <p:cNvSpPr txBox="1">
            <a:spLocks/>
          </p:cNvSpPr>
          <p:nvPr/>
        </p:nvSpPr>
        <p:spPr>
          <a:xfrm>
            <a:off x="807244" y="263958"/>
            <a:ext cx="6795123" cy="55399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mn-lt"/>
                <a:ea typeface="+mj-ea"/>
                <a:cs typeface="Verdana"/>
              </a:defRPr>
            </a:lvl1pPr>
          </a:lstStyle>
          <a:p>
            <a:r>
              <a:rPr lang="en-GB" sz="3600" dirty="0">
                <a:solidFill>
                  <a:schemeClr val="accent1"/>
                </a:solidFill>
              </a:rPr>
              <a:t>Role of the teacher-examiner</a:t>
            </a:r>
          </a:p>
        </p:txBody>
      </p:sp>
      <p:sp>
        <p:nvSpPr>
          <p:cNvPr id="15" name="Content Placeholder 14">
            <a:extLst>
              <a:ext uri="{FF2B5EF4-FFF2-40B4-BE49-F238E27FC236}">
                <a16:creationId xmlns="" xmlns:a16="http://schemas.microsoft.com/office/drawing/2014/main" id="{71861CC4-C8D3-4D3E-8E7A-39C4B0C030B3}"/>
              </a:ext>
            </a:extLst>
          </p:cNvPr>
          <p:cNvSpPr>
            <a:spLocks noGrp="1"/>
          </p:cNvSpPr>
          <p:nvPr>
            <p:ph idx="1"/>
          </p:nvPr>
        </p:nvSpPr>
        <p:spPr/>
        <p:txBody>
          <a:bodyPr>
            <a:normAutofit/>
          </a:bodyPr>
          <a:lstStyle/>
          <a:p>
            <a:r>
              <a:rPr lang="en-US" dirty="0"/>
              <a:t>Teacher-examiners must:</a:t>
            </a:r>
          </a:p>
          <a:p>
            <a:pPr marL="457200" indent="-457200" fontAlgn="t">
              <a:lnSpc>
                <a:spcPct val="80000"/>
              </a:lnSpc>
              <a:buFont typeface="Arial" panose="020B0604020202020204" pitchFamily="34" charset="0"/>
              <a:buChar char="•"/>
            </a:pPr>
            <a:r>
              <a:rPr lang="en-US" dirty="0"/>
              <a:t>conduct the tasks in the following order:</a:t>
            </a:r>
          </a:p>
          <a:p>
            <a:pPr marL="1257300" lvl="1" indent="-514350" fontAlgn="t">
              <a:buFont typeface="+mj-lt"/>
              <a:buAutoNum type="arabicPeriod"/>
            </a:pPr>
            <a:r>
              <a:rPr lang="en-US" dirty="0"/>
              <a:t>role play </a:t>
            </a:r>
          </a:p>
          <a:p>
            <a:pPr marL="1257300" lvl="1" indent="-514350" fontAlgn="t">
              <a:buFont typeface="+mj-lt"/>
              <a:buAutoNum type="arabicPeriod"/>
            </a:pPr>
            <a:r>
              <a:rPr lang="en-US" dirty="0"/>
              <a:t>picture-based task </a:t>
            </a:r>
          </a:p>
          <a:p>
            <a:pPr marL="1257300" lvl="1" indent="-514350" fontAlgn="t">
              <a:buFont typeface="+mj-lt"/>
              <a:buAutoNum type="arabicPeriod"/>
            </a:pPr>
            <a:r>
              <a:rPr lang="en-US" dirty="0"/>
              <a:t>conversation</a:t>
            </a:r>
          </a:p>
          <a:p>
            <a:pPr marL="457200" indent="-457200">
              <a:buFont typeface="Arial" panose="020B0604020202020204" pitchFamily="34" charset="0"/>
              <a:buChar char="•"/>
            </a:pPr>
            <a:r>
              <a:rPr lang="en-US" dirty="0"/>
              <a:t>use the sequencing grid provided by Pearson for the allocation of the:</a:t>
            </a:r>
          </a:p>
          <a:p>
            <a:pPr marL="1200150" lvl="1" indent="-457200" fontAlgn="t"/>
            <a:r>
              <a:rPr lang="en-US" dirty="0"/>
              <a:t>role-play stimulus card </a:t>
            </a:r>
          </a:p>
          <a:p>
            <a:pPr marL="1200150" lvl="1" indent="-457200" fontAlgn="t"/>
            <a:r>
              <a:rPr lang="en-US" dirty="0"/>
              <a:t>picture-based stimulus card</a:t>
            </a:r>
          </a:p>
          <a:p>
            <a:pPr marL="1200150" lvl="1" indent="-457200" fontAlgn="t"/>
            <a:r>
              <a:rPr lang="en-US" dirty="0"/>
              <a:t>the second conversation theme</a:t>
            </a:r>
          </a:p>
          <a:p>
            <a:pPr marL="457200" indent="-457200" fontAlgn="t">
              <a:buFont typeface="Arial" panose="020B0604020202020204" pitchFamily="34" charset="0"/>
              <a:buChar char="•"/>
            </a:pPr>
            <a:r>
              <a:rPr lang="en-US" dirty="0"/>
              <a:t>keep a close eye on task timings.</a:t>
            </a:r>
          </a:p>
        </p:txBody>
      </p:sp>
    </p:spTree>
    <p:extLst>
      <p:ext uri="{BB962C8B-B14F-4D97-AF65-F5344CB8AC3E}">
        <p14:creationId xmlns:p14="http://schemas.microsoft.com/office/powerpoint/2010/main" val="308421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6DF63383-7E6C-41F4-B0E1-D73E53572C6E}"/>
              </a:ext>
            </a:extLst>
          </p:cNvPr>
          <p:cNvSpPr txBox="1">
            <a:spLocks/>
          </p:cNvSpPr>
          <p:nvPr/>
        </p:nvSpPr>
        <p:spPr>
          <a:xfrm>
            <a:off x="807244" y="263958"/>
            <a:ext cx="6795123" cy="55399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mn-lt"/>
                <a:ea typeface="+mj-ea"/>
                <a:cs typeface="Verdana"/>
              </a:defRPr>
            </a:lvl1pPr>
          </a:lstStyle>
          <a:p>
            <a:r>
              <a:rPr lang="en-GB" sz="3600" dirty="0">
                <a:solidFill>
                  <a:schemeClr val="accent1"/>
                </a:solidFill>
              </a:rPr>
              <a:t>The sequencing grid</a:t>
            </a:r>
          </a:p>
        </p:txBody>
      </p:sp>
      <p:sp>
        <p:nvSpPr>
          <p:cNvPr id="15" name="Content Placeholder 14">
            <a:extLst>
              <a:ext uri="{FF2B5EF4-FFF2-40B4-BE49-F238E27FC236}">
                <a16:creationId xmlns="" xmlns:a16="http://schemas.microsoft.com/office/drawing/2014/main" id="{71861CC4-C8D3-4D3E-8E7A-39C4B0C030B3}"/>
              </a:ext>
            </a:extLst>
          </p:cNvPr>
          <p:cNvSpPr>
            <a:spLocks noGrp="1"/>
          </p:cNvSpPr>
          <p:nvPr>
            <p:ph idx="1"/>
          </p:nvPr>
        </p:nvSpPr>
        <p:spPr/>
        <p:txBody>
          <a:bodyPr>
            <a:normAutofit/>
          </a:bodyPr>
          <a:lstStyle/>
          <a:p>
            <a:pPr marL="457200" indent="-457200">
              <a:buFont typeface="Arial" panose="020B0604020202020204" pitchFamily="34" charset="0"/>
              <a:buChar char="•"/>
            </a:pPr>
            <a:r>
              <a:rPr lang="en-US" sz="2600" dirty="0"/>
              <a:t>The sequencing grid is designed to ensure all candidates talk about four of the five themes in the speaking assessment.</a:t>
            </a:r>
          </a:p>
          <a:p>
            <a:pPr marL="457200" indent="-457200">
              <a:buFont typeface="Arial" panose="020B0604020202020204" pitchFamily="34" charset="0"/>
              <a:buChar char="•"/>
            </a:pPr>
            <a:r>
              <a:rPr lang="en-US" sz="2600" dirty="0"/>
              <a:t>The candidate’s choice of topic for the first part of the conversation drives allocation of both stimulus cards and second conversation theme.</a:t>
            </a:r>
          </a:p>
          <a:p>
            <a:pPr marL="457200" indent="-457200">
              <a:buFont typeface="Arial" panose="020B0604020202020204" pitchFamily="34" charset="0"/>
              <a:buChar char="•"/>
            </a:pPr>
            <a:r>
              <a:rPr lang="en-US" sz="2600" dirty="0"/>
              <a:t>The sequencing grids will differ for each language and each tier every year.</a:t>
            </a:r>
          </a:p>
          <a:p>
            <a:pPr marL="457200" indent="-457200">
              <a:buFont typeface="Arial" panose="020B0604020202020204" pitchFamily="34" charset="0"/>
              <a:buChar char="•"/>
            </a:pPr>
            <a:r>
              <a:rPr lang="en-US" sz="2600" dirty="0"/>
              <a:t>The sequencing grid has been re-designed in light of teacher feedback on using the grid in 2018.</a:t>
            </a:r>
          </a:p>
          <a:p>
            <a:endParaRPr lang="en-US" sz="2600" dirty="0"/>
          </a:p>
        </p:txBody>
      </p:sp>
    </p:spTree>
    <p:extLst>
      <p:ext uri="{BB962C8B-B14F-4D97-AF65-F5344CB8AC3E}">
        <p14:creationId xmlns:p14="http://schemas.microsoft.com/office/powerpoint/2010/main" val="4006950510"/>
      </p:ext>
    </p:extLst>
  </p:cSld>
  <p:clrMapOvr>
    <a:masterClrMapping/>
  </p:clrMapOvr>
</p:sld>
</file>

<file path=ppt/theme/theme1.xml><?xml version="1.0" encoding="utf-8"?>
<a:theme xmlns:a="http://schemas.openxmlformats.org/drawingml/2006/main" name="Office Theme">
  <a:themeElements>
    <a:clrScheme name="PearsonEdexcel GCSE MinorLangs">
      <a:dk1>
        <a:srgbClr val="000000"/>
      </a:dk1>
      <a:lt1>
        <a:srgbClr val="FFFFFF"/>
      </a:lt1>
      <a:dk2>
        <a:srgbClr val="1F497D"/>
      </a:dk2>
      <a:lt2>
        <a:srgbClr val="EEECE1"/>
      </a:lt2>
      <a:accent1>
        <a:srgbClr val="7C227E"/>
      </a:accent1>
      <a:accent2>
        <a:srgbClr val="5E5E5E"/>
      </a:accent2>
      <a:accent3>
        <a:srgbClr val="007FA3"/>
      </a:accent3>
      <a:accent4>
        <a:srgbClr val="003057"/>
      </a:accent4>
      <a:accent5>
        <a:srgbClr val="DB0020"/>
      </a:accent5>
      <a:accent6>
        <a:srgbClr val="008638"/>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1332</TotalTime>
  <Words>2348</Words>
  <Application>Microsoft Office PowerPoint</Application>
  <PresentationFormat>On-screen Show (4:3)</PresentationFormat>
  <Paragraphs>325</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Aims and objectives</vt:lpstr>
      <vt:lpstr>Session agenda</vt:lpstr>
      <vt:lpstr>Format and timings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play</vt:lpstr>
      <vt:lpstr>Role play assessment criteria</vt:lpstr>
      <vt:lpstr>Mark grid for role play</vt:lpstr>
      <vt:lpstr>Foundation Tier role play</vt:lpstr>
      <vt:lpstr>Higher Tier role play</vt:lpstr>
      <vt:lpstr>Role play: teacher-examiner</vt:lpstr>
      <vt:lpstr>PowerPoint Presentation</vt:lpstr>
      <vt:lpstr>Picture-based task</vt:lpstr>
      <vt:lpstr>Picture-based task assessment criteria</vt:lpstr>
      <vt:lpstr>Picture-based task assessment criteria continued</vt:lpstr>
      <vt:lpstr>Picture-based task:  Foundation Tier</vt:lpstr>
      <vt:lpstr>Picture-based task: Higher Tier</vt:lpstr>
      <vt:lpstr>Picture-based task:  teacher-examiner</vt:lpstr>
      <vt:lpstr>PowerPoint Presentation</vt:lpstr>
      <vt:lpstr>Conversation</vt:lpstr>
      <vt:lpstr>Conversation</vt:lpstr>
      <vt:lpstr>Conversation assessment criteria</vt:lpstr>
      <vt:lpstr>Conversation assessment criteria continued</vt:lpstr>
      <vt:lpstr>Conversation:  teacher-examiner</vt:lpstr>
      <vt:lpstr>PowerPoint Presentation</vt:lpstr>
      <vt:lpstr>Administration</vt:lpstr>
      <vt:lpstr>PowerPoint Presentation</vt:lpstr>
      <vt:lpstr>Contact us</vt:lpstr>
      <vt:lpstr>Support documents</vt:lpstr>
      <vt:lpstr>Other useful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dc:title>
  <dc:creator>Martin Lisa</dc:creator>
  <cp:lastModifiedBy>Jayant</cp:lastModifiedBy>
  <cp:revision>76</cp:revision>
  <cp:lastPrinted>2018-12-19T11:19:58Z</cp:lastPrinted>
  <dcterms:created xsi:type="dcterms:W3CDTF">2015-05-22T13:30:52Z</dcterms:created>
  <dcterms:modified xsi:type="dcterms:W3CDTF">2020-01-14T00:10:47Z</dcterms:modified>
</cp:coreProperties>
</file>