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60" r:id="rId3"/>
    <p:sldId id="261" r:id="rId4"/>
    <p:sldId id="265" r:id="rId5"/>
    <p:sldId id="266" r:id="rId6"/>
    <p:sldId id="267" r:id="rId7"/>
    <p:sldId id="274" r:id="rId8"/>
    <p:sldId id="275" r:id="rId9"/>
    <p:sldId id="276" r:id="rId10"/>
    <p:sldId id="277" r:id="rId11"/>
    <p:sldId id="278" r:id="rId12"/>
    <p:sldId id="279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280" r:id="rId24"/>
    <p:sldId id="281" r:id="rId25"/>
    <p:sldId id="283" r:id="rId26"/>
    <p:sldId id="290" r:id="rId27"/>
    <p:sldId id="291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21" r:id="rId37"/>
    <p:sldId id="322" r:id="rId38"/>
    <p:sldId id="324" r:id="rId39"/>
    <p:sldId id="259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zudak, Sharon" initials="CS" lastIdx="5" clrIdx="0">
    <p:extLst/>
  </p:cmAuthor>
  <p:cmAuthor id="2" name="lydia morey" initials="lm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40" autoAdjust="0"/>
    <p:restoredTop sz="94674"/>
  </p:normalViewPr>
  <p:slideViewPr>
    <p:cSldViewPr snapToGrid="0" snapToObjects="1">
      <p:cViewPr>
        <p:scale>
          <a:sx n="105" d="100"/>
          <a:sy n="105" d="100"/>
        </p:scale>
        <p:origin x="-402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38180-4707-1C48-8D14-707A3CADCD7B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708E8-FB6E-6245-BD8A-9EB0835B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58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6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84CE366-B1E3-C840-87FE-A970B13A93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7550" y="1550194"/>
            <a:ext cx="4197350" cy="4373844"/>
          </a:xfrm>
        </p:spPr>
        <p:txBody>
          <a:bodyPr/>
          <a:lstStyle>
            <a:lvl1pPr marL="0" indent="0">
              <a:buFontTx/>
              <a:buNone/>
              <a:defRPr sz="36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650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with 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 hasCustomPrompt="1"/>
          </p:nvPr>
        </p:nvSpPr>
        <p:spPr>
          <a:xfrm>
            <a:off x="540000" y="1440000"/>
            <a:ext cx="8229600" cy="50590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79646" y="263958"/>
            <a:ext cx="6822722" cy="5539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600">
                <a:solidFill>
                  <a:schemeClr val="accent1"/>
                </a:solidFill>
                <a:latin typeface="+mn-lt"/>
                <a:cs typeface="Verdana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B2C23E-9973-0B4A-A4F4-F98FD7877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5656" y="217792"/>
            <a:ext cx="1194897" cy="4929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CE521A0-9884-2844-AF5B-70ADA2866478}"/>
              </a:ext>
            </a:extLst>
          </p:cNvPr>
          <p:cNvSpPr txBox="1"/>
          <p:nvPr userDrawn="1"/>
        </p:nvSpPr>
        <p:spPr>
          <a:xfrm>
            <a:off x="8709144" y="6506598"/>
            <a:ext cx="37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A3582EC-779A-9244-990F-F47B7F4D57FE}" type="slidenum">
              <a:rPr lang="en-US" sz="11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r"/>
              <a:t>‹#›</a:t>
            </a:fld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74" y="77705"/>
            <a:ext cx="877452" cy="92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48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with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8522" y="263958"/>
            <a:ext cx="6793845" cy="5539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600">
                <a:solidFill>
                  <a:schemeClr val="accent1"/>
                </a:solidFill>
                <a:latin typeface="+mn-lt"/>
                <a:cs typeface="Verdana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B2C23E-9973-0B4A-A4F4-F98FD7877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5656" y="217792"/>
            <a:ext cx="1194897" cy="4929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CE521A0-9884-2844-AF5B-70ADA2866478}"/>
              </a:ext>
            </a:extLst>
          </p:cNvPr>
          <p:cNvSpPr txBox="1"/>
          <p:nvPr userDrawn="1"/>
        </p:nvSpPr>
        <p:spPr>
          <a:xfrm>
            <a:off x="8709144" y="6506598"/>
            <a:ext cx="37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A3582EC-779A-9244-990F-F47B7F4D57FE}" type="slidenum">
              <a:rPr lang="en-US" sz="11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r"/>
              <a:t>‹#›</a:t>
            </a:fld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00D5752F-0FB1-6F46-8135-4C6360A463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440000"/>
            <a:ext cx="8229600" cy="4525963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74" y="77705"/>
            <a:ext cx="877452" cy="92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3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580b_slid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9429" cy="691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  <a:latin typeface="Verdana"/>
                <a:cs typeface="Verdan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>
                <a:latin typeface="Verdana"/>
                <a:cs typeface="Verdana"/>
              </a:defRPr>
            </a:lvl1pPr>
            <a:lvl2pPr marL="742950" indent="-285750">
              <a:buClrTx/>
              <a:buFont typeface="Arial"/>
              <a:buChar char="•"/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32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" y="0"/>
            <a:ext cx="9107714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37028"/>
            <a:ext cx="8229600" cy="88060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  <a:latin typeface="Verdana"/>
                <a:cs typeface="Verdan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645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580b_slid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9429" cy="6912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37028"/>
            <a:ext cx="8229600" cy="88060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  <a:latin typeface="Verdana"/>
                <a:cs typeface="Verdan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645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7028"/>
            <a:ext cx="8229600" cy="880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3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5" r:id="rId3"/>
    <p:sldLayoutId id="2147483656" r:id="rId4"/>
    <p:sldLayoutId id="2147483658" r:id="rId5"/>
    <p:sldLayoutId id="2147483659" r:id="rId6"/>
    <p:sldLayoutId id="2147483660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chemeClr val="accent1"/>
          </a:solidFill>
          <a:latin typeface="+mn-lt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PearsonMFLquals" TargetMode="External"/><Relationship Id="rId2" Type="http://schemas.openxmlformats.org/officeDocument/2006/relationships/hyperlink" Target="mailto:TeachingLanguages@pearson.com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hyperlink" Target="http://qualifications.pearson.com/en/forms/subject-advisor-updates-for-teachers-and-tutors.html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TeachingLanguages@pearson.com" TargetMode="Externa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E704C1-A650-5F45-B388-449B045E9183}"/>
              </a:ext>
            </a:extLst>
          </p:cNvPr>
          <p:cNvSpPr txBox="1"/>
          <p:nvPr/>
        </p:nvSpPr>
        <p:spPr>
          <a:xfrm>
            <a:off x="899474" y="1080000"/>
            <a:ext cx="4625340" cy="14106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GB" sz="4800" b="1" dirty="0"/>
              <a:t>A level</a:t>
            </a:r>
            <a:br>
              <a:rPr lang="en-GB" sz="4800" b="1" dirty="0"/>
            </a:br>
            <a:r>
              <a:rPr lang="en-GB" sz="4800" b="1" dirty="0" smtClean="0"/>
              <a:t>MFL 2018</a:t>
            </a:r>
            <a:endParaRPr lang="en-US" sz="4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7C6FDB8-2F4E-4A4E-8AA7-F357D9B66DE0}"/>
              </a:ext>
            </a:extLst>
          </p:cNvPr>
          <p:cNvSpPr txBox="1"/>
          <p:nvPr/>
        </p:nvSpPr>
        <p:spPr>
          <a:xfrm>
            <a:off x="1094346" y="4203560"/>
            <a:ext cx="39747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/>
              <a:t>Getting ready to teach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3237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GB" altLang="en-US" sz="2200" dirty="0" smtClean="0">
                <a:solidFill>
                  <a:srgbClr val="000000"/>
                </a:solidFill>
                <a:latin typeface="Verdana" panose="020B0604030504040204" pitchFamily="34" charset="0"/>
                <a:cs typeface="Myriad Pro" charset="0"/>
              </a:rPr>
              <a:t>	</a:t>
            </a:r>
            <a:r>
              <a:rPr lang="en-GB" altLang="en-US" sz="27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cs typeface="Myriad Pro" charset="0"/>
              </a:rPr>
              <a:t>Paper 2: Translation into the target language and written response to works  </a:t>
            </a:r>
            <a:r>
              <a:rPr lang="en-GB" sz="2200" dirty="0"/>
              <a:t/>
            </a:r>
            <a:br>
              <a:rPr lang="en-GB" sz="2200" dirty="0"/>
            </a:br>
            <a:r>
              <a:rPr lang="en-GB" altLang="en-US" dirty="0" smtClean="0">
                <a:solidFill>
                  <a:srgbClr val="000000"/>
                </a:solidFill>
                <a:latin typeface="Verdana" panose="020B0604030504040204" pitchFamily="34" charset="0"/>
                <a:cs typeface="Myriad Pro" charset="0"/>
              </a:rPr>
              <a:t/>
            </a:r>
            <a:br>
              <a:rPr lang="en-GB" altLang="en-US" dirty="0" smtClean="0">
                <a:solidFill>
                  <a:srgbClr val="000000"/>
                </a:solidFill>
                <a:latin typeface="Verdana" panose="020B0604030504040204" pitchFamily="34" charset="0"/>
                <a:cs typeface="Myriad Pro" charset="0"/>
              </a:rPr>
            </a:b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383296"/>
              </p:ext>
            </p:extLst>
          </p:nvPr>
        </p:nvGraphicFramePr>
        <p:xfrm>
          <a:off x="457199" y="1460310"/>
          <a:ext cx="8396202" cy="5339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89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372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9038">
                <a:tc>
                  <a:txBody>
                    <a:bodyPr/>
                    <a:lstStyle/>
                    <a:p>
                      <a:r>
                        <a:rPr lang="en-GB" dirty="0" smtClean="0"/>
                        <a:t>Section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Assessment 2</a:t>
                      </a:r>
                      <a:r>
                        <a:rPr lang="en-GB" baseline="0" dirty="0" smtClean="0"/>
                        <a:t> hours 40 minutes     30%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26858">
                <a:tc>
                  <a:txBody>
                    <a:bodyPr/>
                    <a:lstStyle/>
                    <a:p>
                      <a:r>
                        <a:rPr lang="en-US" sz="1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Section A: Translation</a:t>
                      </a:r>
                      <a:r>
                        <a:rPr lang="en-US" sz="19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into target language </a:t>
                      </a:r>
                      <a:r>
                        <a:rPr lang="en-US" sz="1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 marks)</a:t>
                      </a:r>
                      <a:endParaRPr lang="en-GB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900" dirty="0" smtClean="0"/>
                        <a:t>An unseen passage to be translated from English into the target language.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9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31667">
                <a:tc>
                  <a:txBody>
                    <a:bodyPr/>
                    <a:lstStyle/>
                    <a:p>
                      <a:r>
                        <a:rPr lang="en-US" sz="1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Section B: Written</a:t>
                      </a:r>
                      <a:r>
                        <a:rPr lang="en-US" sz="19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response to works (literary texts)</a:t>
                      </a:r>
                      <a:endParaRPr lang="en-US" sz="19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(45 marks)</a:t>
                      </a:r>
                      <a:endParaRPr lang="en-GB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900" dirty="0" smtClean="0"/>
                        <a:t>An</a:t>
                      </a:r>
                      <a:r>
                        <a:rPr lang="en-GB" sz="1900" baseline="0" dirty="0" smtClean="0"/>
                        <a:t> extended response on either one or two of the prescribed literary texts.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900" baseline="0" dirty="0" smtClean="0"/>
                        <a:t>Students select one question from a choice of two on each work.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900" baseline="0" dirty="0" smtClean="0"/>
                        <a:t>If a student answers questions on two literary texts, they do not complete Section C (the film section).</a:t>
                      </a:r>
                      <a:endParaRPr lang="en-GB" sz="19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229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dirty="0" smtClean="0"/>
                        <a:t>Section</a:t>
                      </a:r>
                      <a:r>
                        <a:rPr lang="en-GB" sz="1900" baseline="0" dirty="0" smtClean="0"/>
                        <a:t> C: </a:t>
                      </a:r>
                      <a:r>
                        <a:rPr lang="en-US" sz="19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Written response to works (films)</a:t>
                      </a:r>
                      <a:r>
                        <a:rPr lang="en-US" sz="1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(45 marks)</a:t>
                      </a:r>
                      <a:endParaRPr lang="en-GB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900" baseline="0" dirty="0" smtClean="0"/>
                        <a:t>Students who answer only one question from a literary text in Section B must write an extended response on one of the films in Section C.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900" baseline="0" dirty="0" smtClean="0"/>
                        <a:t>Students select one question from a choice of two.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9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19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GB" altLang="en-US" sz="2200" dirty="0" smtClean="0">
                <a:solidFill>
                  <a:srgbClr val="000000"/>
                </a:solidFill>
                <a:latin typeface="Verdana" panose="020B0604030504040204" pitchFamily="34" charset="0"/>
                <a:cs typeface="Myriad Pro" charset="0"/>
              </a:rPr>
              <a:t>	</a:t>
            </a:r>
            <a:r>
              <a:rPr lang="en-GB" altLang="en-US" sz="27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cs typeface="Myriad Pro" charset="0"/>
              </a:rPr>
              <a:t>Paper 3: Listening, reading and writing</a:t>
            </a:r>
            <a:r>
              <a:rPr lang="en-GB" sz="2200" dirty="0"/>
              <a:t/>
            </a:r>
            <a:br>
              <a:rPr lang="en-GB" sz="2200" dirty="0"/>
            </a:br>
            <a:r>
              <a:rPr lang="en-GB" altLang="en-US" dirty="0" smtClean="0">
                <a:solidFill>
                  <a:srgbClr val="000000"/>
                </a:solidFill>
                <a:latin typeface="Verdana" panose="020B0604030504040204" pitchFamily="34" charset="0"/>
                <a:cs typeface="Myriad Pro" charset="0"/>
              </a:rPr>
              <a:t/>
            </a:r>
            <a:br>
              <a:rPr lang="en-GB" altLang="en-US" dirty="0" smtClean="0">
                <a:solidFill>
                  <a:srgbClr val="000000"/>
                </a:solidFill>
                <a:latin typeface="Verdana" panose="020B0604030504040204" pitchFamily="34" charset="0"/>
                <a:cs typeface="Myriad Pro" charset="0"/>
              </a:rPr>
            </a:b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517594"/>
              </p:ext>
            </p:extLst>
          </p:nvPr>
        </p:nvGraphicFramePr>
        <p:xfrm>
          <a:off x="457200" y="1990662"/>
          <a:ext cx="8396202" cy="315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89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372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9038">
                <a:tc>
                  <a:txBody>
                    <a:bodyPr/>
                    <a:lstStyle/>
                    <a:p>
                      <a:r>
                        <a:rPr lang="en-GB" dirty="0" smtClean="0"/>
                        <a:t>Section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Assessment 2</a:t>
                      </a:r>
                      <a:r>
                        <a:rPr lang="en-GB" baseline="0" dirty="0" smtClean="0"/>
                        <a:t> hours 15 minutes     30%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26858">
                <a:tc>
                  <a:txBody>
                    <a:bodyPr/>
                    <a:lstStyle/>
                    <a:p>
                      <a:r>
                        <a:rPr lang="en-US" sz="1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Section A: Listening</a:t>
                      </a:r>
                      <a:r>
                        <a:rPr lang="en-US" sz="19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comprehension </a:t>
                      </a:r>
                      <a:r>
                        <a:rPr lang="en-US" sz="1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(30 marks)</a:t>
                      </a:r>
                      <a:endParaRPr lang="en-GB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900" dirty="0" smtClean="0"/>
                        <a:t>A listening assessment based on a recording that features male</a:t>
                      </a:r>
                      <a:r>
                        <a:rPr lang="en-GB" sz="1900" baseline="0" dirty="0" smtClean="0"/>
                        <a:t> and female speakers of the target language.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900" baseline="0" dirty="0" smtClean="0"/>
                        <a:t>Students respond to comprehension questions.</a:t>
                      </a:r>
                      <a:endParaRPr lang="en-GB" sz="19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31667">
                <a:tc>
                  <a:txBody>
                    <a:bodyPr/>
                    <a:lstStyle/>
                    <a:p>
                      <a:r>
                        <a:rPr lang="en-US" sz="1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Section B: Listening,</a:t>
                      </a:r>
                      <a:r>
                        <a:rPr lang="en-US" sz="19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reading and writing questions </a:t>
                      </a:r>
                      <a:r>
                        <a:rPr lang="en-US" sz="1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(30 marks)</a:t>
                      </a:r>
                      <a:endParaRPr lang="en-GB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900" dirty="0" smtClean="0"/>
                        <a:t>Students</a:t>
                      </a:r>
                      <a:r>
                        <a:rPr lang="en-GB" sz="1900" baseline="0" dirty="0" smtClean="0"/>
                        <a:t> summarise a listening source and a text that are based on the same sub-theme.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900" baseline="0" dirty="0" smtClean="0"/>
                        <a:t>Students evaluate the points of view in both sources, stating which views they agree with and why.</a:t>
                      </a:r>
                      <a:endParaRPr lang="en-GB" sz="19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76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 more detailed look at each paper</a:t>
            </a:r>
          </a:p>
        </p:txBody>
      </p:sp>
    </p:spTree>
    <p:extLst>
      <p:ext uri="{BB962C8B-B14F-4D97-AF65-F5344CB8AC3E}">
        <p14:creationId xmlns:p14="http://schemas.microsoft.com/office/powerpoint/2010/main" val="39477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Translation into English, reading comprehension and writing (research question)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63525"/>
            <a:ext cx="6794500" cy="55403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Paper 1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22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Section A Translation into English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short passage to be translated from the target language into English.</a:t>
            </a:r>
          </a:p>
          <a:p>
            <a:r>
              <a:rPr lang="en-GB" dirty="0" smtClean="0"/>
              <a:t>Passage will be based on one of the themes.</a:t>
            </a:r>
          </a:p>
          <a:p>
            <a:r>
              <a:rPr lang="en-GB" dirty="0" smtClean="0"/>
              <a:t>Points based mark scheme.</a:t>
            </a:r>
            <a:endParaRPr lang="en-GB" dirty="0"/>
          </a:p>
          <a:p>
            <a:r>
              <a:rPr lang="en-GB" dirty="0" smtClean="0"/>
              <a:t>Recommended time 20 mins.</a:t>
            </a:r>
          </a:p>
          <a:p>
            <a:r>
              <a:rPr lang="en-GB" dirty="0" smtClean="0"/>
              <a:t>20 marks.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51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Section B Reading Comprehension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4 different passages to read.</a:t>
            </a:r>
          </a:p>
          <a:p>
            <a:r>
              <a:rPr lang="en-GB" dirty="0" smtClean="0"/>
              <a:t>One is a literary text but this will </a:t>
            </a:r>
            <a:r>
              <a:rPr lang="en-GB" b="1" dirty="0" smtClean="0"/>
              <a:t>not</a:t>
            </a:r>
            <a:r>
              <a:rPr lang="en-GB" dirty="0" smtClean="0"/>
              <a:t> be from one of the set texts (this builds on the GCSE reading comprehension).</a:t>
            </a:r>
          </a:p>
          <a:p>
            <a:r>
              <a:rPr lang="en-GB" dirty="0" smtClean="0"/>
              <a:t>Different types of question, </a:t>
            </a:r>
            <a:r>
              <a:rPr lang="en-GB" dirty="0" err="1" smtClean="0"/>
              <a:t>e.g</a:t>
            </a:r>
            <a:r>
              <a:rPr lang="en-GB" dirty="0" smtClean="0"/>
              <a:t> multiple choice, short, open-response.</a:t>
            </a:r>
          </a:p>
          <a:p>
            <a:r>
              <a:rPr lang="en-GB" dirty="0" smtClean="0"/>
              <a:t>Recommended time 45 minutes.</a:t>
            </a:r>
          </a:p>
          <a:p>
            <a:r>
              <a:rPr lang="en-GB" dirty="0" smtClean="0"/>
              <a:t>20 marks.</a:t>
            </a:r>
          </a:p>
          <a:p>
            <a:r>
              <a:rPr lang="en-GB" dirty="0" smtClean="0"/>
              <a:t>Points based mark scheme.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38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Section C: The research topic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516055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Students have a choice of 4 research topics. There is one research topic linked to each Theme (see specification)</a:t>
            </a:r>
          </a:p>
          <a:p>
            <a:r>
              <a:rPr lang="en-GB" dirty="0" smtClean="0"/>
              <a:t>Students choose one research subject and research it </a:t>
            </a:r>
            <a:r>
              <a:rPr lang="en-GB" b="1" dirty="0" smtClean="0"/>
              <a:t>independently</a:t>
            </a:r>
          </a:p>
          <a:p>
            <a:r>
              <a:rPr lang="en-GB" dirty="0" smtClean="0"/>
              <a:t>It is important that this is independent research</a:t>
            </a:r>
            <a:r>
              <a:rPr lang="en-GB" dirty="0"/>
              <a:t>. Guidance on what help teachers can / cannot offer is </a:t>
            </a:r>
            <a:r>
              <a:rPr lang="en-GB" dirty="0" smtClean="0"/>
              <a:t>in the </a:t>
            </a:r>
            <a:r>
              <a:rPr lang="en-GB" dirty="0"/>
              <a:t>specification</a:t>
            </a:r>
            <a:r>
              <a:rPr lang="en-GB" dirty="0" smtClean="0"/>
              <a:t>.</a:t>
            </a:r>
          </a:p>
          <a:p>
            <a:r>
              <a:rPr lang="en-GB" dirty="0" smtClean="0"/>
              <a:t>Students must use at least two authentic sources.</a:t>
            </a:r>
          </a:p>
          <a:p>
            <a:r>
              <a:rPr lang="en-GB" dirty="0" smtClean="0"/>
              <a:t>The focus is on understanding an aspect of the target language culture.</a:t>
            </a:r>
          </a:p>
        </p:txBody>
      </p:sp>
    </p:spTree>
    <p:extLst>
      <p:ext uri="{BB962C8B-B14F-4D97-AF65-F5344CB8AC3E}">
        <p14:creationId xmlns:p14="http://schemas.microsoft.com/office/powerpoint/2010/main" val="410418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Teachers can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988457"/>
            <a:ext cx="8229600" cy="3977506"/>
          </a:xfrm>
        </p:spPr>
        <p:txBody>
          <a:bodyPr/>
          <a:lstStyle/>
          <a:p>
            <a:r>
              <a:rPr lang="en-GB" dirty="0" smtClean="0"/>
              <a:t>Give guidance on developing research skills.</a:t>
            </a:r>
          </a:p>
          <a:p>
            <a:r>
              <a:rPr lang="en-GB" dirty="0" smtClean="0"/>
              <a:t>Give guidance on the content of the research subjects.</a:t>
            </a:r>
          </a:p>
          <a:p>
            <a:r>
              <a:rPr lang="en-GB" dirty="0" smtClean="0"/>
              <a:t>Comment on the availability of resources and time constraints.</a:t>
            </a:r>
          </a:p>
          <a:p>
            <a:r>
              <a:rPr lang="en-GB" dirty="0" smtClean="0"/>
              <a:t>Advise and direct students to the Assessment Objectives.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38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Teachers must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Explain what independence means.</a:t>
            </a:r>
          </a:p>
          <a:p>
            <a:r>
              <a:rPr lang="en-GB" dirty="0" smtClean="0"/>
              <a:t>Confirm that students’ research meets all of the aspects of the research subject.</a:t>
            </a:r>
          </a:p>
          <a:p>
            <a:r>
              <a:rPr lang="en-GB" dirty="0" smtClean="0"/>
              <a:t>Ensure that students do not intend to use any of the literary works or films they have studied for Paper 2.</a:t>
            </a:r>
          </a:p>
          <a:p>
            <a:r>
              <a:rPr lang="en-GB" dirty="0" smtClean="0"/>
              <a:t>Monitor the research subjects and make sure that students are not working together.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8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Teachers must not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2017486"/>
            <a:ext cx="8229600" cy="3948477"/>
          </a:xfrm>
        </p:spPr>
        <p:txBody>
          <a:bodyPr/>
          <a:lstStyle/>
          <a:p>
            <a:r>
              <a:rPr lang="en-GB" dirty="0" smtClean="0"/>
              <a:t>Teach the content of the research subjects.</a:t>
            </a:r>
          </a:p>
          <a:p>
            <a:r>
              <a:rPr lang="en-GB" dirty="0" smtClean="0"/>
              <a:t>Provide sources.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800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A7DD0D83-BED6-D641-A68E-378BA1610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98804"/>
            <a:ext cx="8229600" cy="472358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900"/>
              </a:spcBef>
            </a:pPr>
            <a:r>
              <a:rPr lang="en-US" sz="3600" dirty="0" smtClean="0"/>
              <a:t>To: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US" sz="3600" dirty="0" smtClean="0"/>
              <a:t>Explore </a:t>
            </a:r>
            <a:r>
              <a:rPr lang="en-US" sz="3600" dirty="0"/>
              <a:t>the question papers and mark </a:t>
            </a:r>
            <a:r>
              <a:rPr lang="en-US" sz="3600" dirty="0" smtClean="0"/>
              <a:t>schemes </a:t>
            </a:r>
            <a:r>
              <a:rPr lang="en-US" sz="2600" i="1" dirty="0" smtClean="0"/>
              <a:t>(please refer to the Specification and Sample assessment materials https</a:t>
            </a:r>
            <a:r>
              <a:rPr lang="en-US" sz="2600" i="1" dirty="0"/>
              <a:t>://qualifications.pearson.com/en/qualifications/edexcel-a-levels/modern-languages-2016.html)</a:t>
            </a:r>
            <a:endParaRPr lang="en-US" sz="2600" i="1" dirty="0">
              <a:solidFill>
                <a:srgbClr val="FF0000"/>
              </a:solidFill>
            </a:endParaRP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US" sz="3600" dirty="0"/>
              <a:t>Look at teaching and learning strategies for integrating newer elements of the course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US" sz="3600" dirty="0"/>
              <a:t>Find out more about the support available to guide you through these changes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A1D0E74B-F01E-DA4D-AC0F-8093CE89A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8" y="263958"/>
            <a:ext cx="6568219" cy="553998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03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Section C: The research topic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857829"/>
            <a:ext cx="8229600" cy="41081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In the exam:</a:t>
            </a:r>
          </a:p>
          <a:p>
            <a:r>
              <a:rPr lang="en-GB" dirty="0"/>
              <a:t>Students choose ONE question.</a:t>
            </a:r>
          </a:p>
          <a:p>
            <a:r>
              <a:rPr lang="en-GB" dirty="0"/>
              <a:t>Recommended time 1 hour 25 minutes</a:t>
            </a:r>
            <a:r>
              <a:rPr lang="en-GB" dirty="0" smtClean="0"/>
              <a:t>.</a:t>
            </a:r>
          </a:p>
          <a:p>
            <a:r>
              <a:rPr lang="en-GB" dirty="0"/>
              <a:t>Students address the statement printed </a:t>
            </a:r>
            <a:r>
              <a:rPr lang="en-GB" dirty="0" smtClean="0"/>
              <a:t>beneath the unseen written </a:t>
            </a:r>
            <a:r>
              <a:rPr lang="en-GB" dirty="0"/>
              <a:t>text which is linked to the question and the research subject</a:t>
            </a:r>
            <a:r>
              <a:rPr lang="en-GB" dirty="0" smtClean="0"/>
              <a:t>.</a:t>
            </a:r>
          </a:p>
          <a:p>
            <a:r>
              <a:rPr lang="en-GB" dirty="0" smtClean="0"/>
              <a:t>Students </a:t>
            </a:r>
            <a:r>
              <a:rPr lang="en-GB" b="1" dirty="0" smtClean="0"/>
              <a:t>must</a:t>
            </a:r>
            <a:r>
              <a:rPr lang="en-GB" dirty="0" smtClean="0"/>
              <a:t> use information from the unseen text which is part of the question.</a:t>
            </a:r>
          </a:p>
          <a:p>
            <a:r>
              <a:rPr lang="en-GB" dirty="0" smtClean="0"/>
              <a:t>Students </a:t>
            </a:r>
            <a:r>
              <a:rPr lang="en-GB" b="1" dirty="0" smtClean="0"/>
              <a:t>must</a:t>
            </a:r>
            <a:r>
              <a:rPr lang="en-GB" dirty="0" smtClean="0"/>
              <a:t> bring in extra information from their own research.</a:t>
            </a:r>
          </a:p>
        </p:txBody>
      </p:sp>
    </p:spTree>
    <p:extLst>
      <p:ext uri="{BB962C8B-B14F-4D97-AF65-F5344CB8AC3E}">
        <p14:creationId xmlns:p14="http://schemas.microsoft.com/office/powerpoint/2010/main" val="173307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Marking of research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There are three levels-based mark grids to be applied to this question.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These </a:t>
            </a:r>
            <a:r>
              <a:rPr lang="en-GB" dirty="0"/>
              <a:t>are: </a:t>
            </a:r>
          </a:p>
          <a:p>
            <a:r>
              <a:rPr lang="en-GB" dirty="0" smtClean="0"/>
              <a:t>knowledge </a:t>
            </a:r>
            <a:r>
              <a:rPr lang="en-GB" dirty="0"/>
              <a:t>and understanding of society and culture (via research) </a:t>
            </a:r>
            <a:r>
              <a:rPr lang="en-GB" dirty="0" smtClean="0"/>
              <a:t>(20 marks)</a:t>
            </a:r>
            <a:endParaRPr lang="en-GB" dirty="0"/>
          </a:p>
          <a:p>
            <a:r>
              <a:rPr lang="en-GB" dirty="0" smtClean="0"/>
              <a:t>understand </a:t>
            </a:r>
            <a:r>
              <a:rPr lang="en-GB" dirty="0"/>
              <a:t>and respond to written language in writing </a:t>
            </a:r>
            <a:r>
              <a:rPr lang="en-GB" dirty="0" smtClean="0"/>
              <a:t>(relates to the unseen text) (10 marks)</a:t>
            </a:r>
          </a:p>
          <a:p>
            <a:r>
              <a:rPr lang="en-GB" dirty="0" smtClean="0"/>
              <a:t>accuracy </a:t>
            </a:r>
            <a:r>
              <a:rPr lang="en-GB" dirty="0"/>
              <a:t>and range of </a:t>
            </a:r>
            <a:r>
              <a:rPr lang="en-GB" dirty="0" smtClean="0"/>
              <a:t>language (relates to the whole written response) (10 marks)</a:t>
            </a:r>
          </a:p>
        </p:txBody>
      </p:sp>
    </p:spTree>
    <p:extLst>
      <p:ext uri="{BB962C8B-B14F-4D97-AF65-F5344CB8AC3E}">
        <p14:creationId xmlns:p14="http://schemas.microsoft.com/office/powerpoint/2010/main" val="284943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 smtClean="0"/>
              <a:t>Preparing students for the research question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Have a detailed look at the mark scheme.</a:t>
            </a:r>
          </a:p>
          <a:p>
            <a:r>
              <a:rPr lang="en-GB" dirty="0" smtClean="0"/>
              <a:t>Note that students gain most marks for their research rather than for their referencing of the unseen text so this must be the focus of the response.</a:t>
            </a:r>
          </a:p>
          <a:p>
            <a:r>
              <a:rPr lang="en-GB" dirty="0" smtClean="0"/>
              <a:t>Students must link their research to the unseen text.  However, the point of the task is </a:t>
            </a:r>
            <a:r>
              <a:rPr lang="en-GB" b="1" dirty="0" smtClean="0"/>
              <a:t>not</a:t>
            </a:r>
            <a:r>
              <a:rPr lang="en-GB" dirty="0" smtClean="0"/>
              <a:t> to analyse the unseen text but to analyse the research findings.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20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Paper 2</a:t>
            </a:r>
            <a:br>
              <a:rPr lang="en-GB" dirty="0"/>
            </a:br>
            <a:r>
              <a:rPr lang="en-GB" dirty="0"/>
              <a:t>Translation into </a:t>
            </a:r>
            <a:r>
              <a:rPr lang="en-GB" dirty="0" smtClean="0"/>
              <a:t>target language </a:t>
            </a:r>
            <a:r>
              <a:rPr lang="en-GB" dirty="0"/>
              <a:t>and written response to works</a:t>
            </a:r>
          </a:p>
        </p:txBody>
      </p:sp>
    </p:spTree>
    <p:extLst>
      <p:ext uri="{BB962C8B-B14F-4D97-AF65-F5344CB8AC3E}">
        <p14:creationId xmlns:p14="http://schemas.microsoft.com/office/powerpoint/2010/main" val="345314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Section A Translation into target language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672012"/>
            <a:ext cx="8229600" cy="4525963"/>
          </a:xfrm>
        </p:spPr>
        <p:txBody>
          <a:bodyPr/>
          <a:lstStyle/>
          <a:p>
            <a:r>
              <a:rPr lang="en-GB" dirty="0" smtClean="0"/>
              <a:t>Students must translate an unseen text from English into target language.</a:t>
            </a:r>
          </a:p>
          <a:p>
            <a:r>
              <a:rPr lang="en-GB" dirty="0" smtClean="0"/>
              <a:t>The content of the translation will be based on one of the themes.</a:t>
            </a:r>
          </a:p>
          <a:p>
            <a:r>
              <a:rPr lang="en-GB" dirty="0" smtClean="0"/>
              <a:t>30 minutes (recommended timing)</a:t>
            </a:r>
          </a:p>
          <a:p>
            <a:r>
              <a:rPr lang="en-GB" dirty="0" smtClean="0"/>
              <a:t>20 marks</a:t>
            </a:r>
          </a:p>
          <a:p>
            <a:r>
              <a:rPr lang="en-GB" dirty="0" smtClean="0"/>
              <a:t>Points based mark scheme in 20 sections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420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Sections B and C:Written response to works (literary texts/films)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466" y="2108741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Students must answer two questions</a:t>
            </a:r>
          </a:p>
          <a:p>
            <a:r>
              <a:rPr lang="en-GB" dirty="0" smtClean="0"/>
              <a:t>They must either answer one question on a literary text (from Section B) and one question on a film (from Section C) OR two questions on a literary text. They must NOT answer two questions on a film. </a:t>
            </a:r>
          </a:p>
          <a:p>
            <a:r>
              <a:rPr lang="en-GB" dirty="0" smtClean="0"/>
              <a:t>Each question offers a choice of essay title (a) or (b)</a:t>
            </a:r>
          </a:p>
        </p:txBody>
      </p:sp>
    </p:spTree>
    <p:extLst>
      <p:ext uri="{BB962C8B-B14F-4D97-AF65-F5344CB8AC3E}">
        <p14:creationId xmlns:p14="http://schemas.microsoft.com/office/powerpoint/2010/main" val="286842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Filming techniques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If students are studying a film, they will need to think about filming techniques such as: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Camera 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Sound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Position of characters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Lighting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Music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Colours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Movement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6277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Filming techniques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Aspects that questions may include:</a:t>
            </a:r>
          </a:p>
          <a:p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Why did the director use that technique?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What is the impact on the viewer?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Are the techniques effective?  Why or why not?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147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Texts and Films Questions Marking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2064114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These essays are marked according to three mark grids: </a:t>
            </a:r>
          </a:p>
          <a:p>
            <a:pPr lvl="1"/>
            <a:r>
              <a:rPr lang="en-GB" sz="2800" dirty="0" smtClean="0"/>
              <a:t>Critical analysis and response (20 marks)</a:t>
            </a:r>
          </a:p>
          <a:p>
            <a:pPr lvl="1"/>
            <a:r>
              <a:rPr lang="en-GB" sz="2800" dirty="0" smtClean="0"/>
              <a:t>Range of grammatical structures and vocabulary (15 marks)</a:t>
            </a:r>
          </a:p>
          <a:p>
            <a:pPr lvl="1"/>
            <a:r>
              <a:rPr lang="en-GB" sz="2800" dirty="0" smtClean="0"/>
              <a:t>Accuracy of language (10 marks).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38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What is required in sections B and C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554797"/>
            <a:ext cx="8229600" cy="4525963"/>
          </a:xfrm>
        </p:spPr>
        <p:txBody>
          <a:bodyPr>
            <a:normAutofit/>
          </a:bodyPr>
          <a:lstStyle/>
          <a:p>
            <a:r>
              <a:rPr lang="en-GB" sz="3200" dirty="0" smtClean="0"/>
              <a:t>It is important to note </a:t>
            </a:r>
            <a:r>
              <a:rPr lang="en-GB" sz="3200" dirty="0"/>
              <a:t>the importance of </a:t>
            </a:r>
            <a:r>
              <a:rPr lang="en-GB" sz="3200" b="1" dirty="0"/>
              <a:t>critical analysis. </a:t>
            </a:r>
            <a:endParaRPr lang="en-GB" sz="3200" b="1" dirty="0" smtClean="0"/>
          </a:p>
          <a:p>
            <a:r>
              <a:rPr lang="en-GB" sz="3200" dirty="0" smtClean="0"/>
              <a:t>Essays </a:t>
            </a:r>
            <a:r>
              <a:rPr lang="en-GB" sz="3200" dirty="0"/>
              <a:t>must be critical and analytical, not </a:t>
            </a:r>
            <a:r>
              <a:rPr lang="en-GB" sz="3200" dirty="0" smtClean="0"/>
              <a:t>purely descriptive. (Students will lose marks if they simply re-tell the story).</a:t>
            </a:r>
          </a:p>
          <a:p>
            <a:r>
              <a:rPr lang="en-GB" sz="3200" dirty="0" smtClean="0"/>
              <a:t>Supporting evidence must be given from the text or film.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06070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Verdana"/>
                <a:cs typeface="Verdana"/>
              </a:rPr>
              <a:t>Content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Verdana" pitchFamily="34" charset="0"/>
                <a:cs typeface="Myriad Pro" charset="0"/>
              </a:rPr>
              <a:t>A level reforms and </a:t>
            </a:r>
            <a:r>
              <a:rPr lang="en-US" altLang="en-US" dirty="0" smtClean="0">
                <a:latin typeface="Verdana" pitchFamily="34" charset="0"/>
                <a:cs typeface="Myriad Pro" charset="0"/>
              </a:rPr>
              <a:t>requirements for the new A level </a:t>
            </a:r>
          </a:p>
          <a:p>
            <a:pPr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Verdana" pitchFamily="34" charset="0"/>
                <a:cs typeface="Myriad Pro" charset="0"/>
              </a:rPr>
              <a:t>Overview </a:t>
            </a:r>
            <a:r>
              <a:rPr lang="en-US" altLang="en-US" dirty="0">
                <a:latin typeface="Verdana" pitchFamily="34" charset="0"/>
                <a:cs typeface="Myriad Pro" charset="0"/>
              </a:rPr>
              <a:t>of new specification content</a:t>
            </a:r>
          </a:p>
          <a:p>
            <a:pPr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Verdana" pitchFamily="34" charset="0"/>
                <a:cs typeface="Myriad Pro" charset="0"/>
              </a:rPr>
              <a:t>Paper 1 	Assessment </a:t>
            </a:r>
            <a:r>
              <a:rPr lang="en-US" altLang="en-US" dirty="0" smtClean="0">
                <a:latin typeface="Verdana" pitchFamily="34" charset="0"/>
                <a:cs typeface="Myriad Pro" charset="0"/>
              </a:rPr>
              <a:t>content</a:t>
            </a:r>
          </a:p>
          <a:p>
            <a:pPr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Verdana" pitchFamily="34" charset="0"/>
                <a:cs typeface="Myriad Pro" charset="0"/>
              </a:rPr>
              <a:t>Paper </a:t>
            </a:r>
            <a:r>
              <a:rPr lang="en-US" altLang="en-US" dirty="0">
                <a:latin typeface="Verdana" pitchFamily="34" charset="0"/>
                <a:cs typeface="Myriad Pro" charset="0"/>
              </a:rPr>
              <a:t>2 	Assessment </a:t>
            </a:r>
            <a:r>
              <a:rPr lang="en-US" altLang="en-US" dirty="0" smtClean="0">
                <a:latin typeface="Verdana" pitchFamily="34" charset="0"/>
                <a:cs typeface="Myriad Pro" charset="0"/>
              </a:rPr>
              <a:t>content</a:t>
            </a:r>
            <a:r>
              <a:rPr lang="en-US" altLang="en-US" dirty="0">
                <a:latin typeface="Verdana" pitchFamily="34" charset="0"/>
                <a:cs typeface="Myriad Pro" charset="0"/>
              </a:rPr>
              <a:t>	</a:t>
            </a:r>
          </a:p>
          <a:p>
            <a:pPr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Verdana" pitchFamily="34" charset="0"/>
                <a:cs typeface="Myriad Pro" charset="0"/>
              </a:rPr>
              <a:t>Paper 3 	Assessment </a:t>
            </a:r>
            <a:r>
              <a:rPr lang="en-US" altLang="en-US" dirty="0" smtClean="0">
                <a:latin typeface="Verdana" pitchFamily="34" charset="0"/>
                <a:cs typeface="Myriad Pro" charset="0"/>
              </a:rPr>
              <a:t>content</a:t>
            </a:r>
            <a:r>
              <a:rPr lang="en-US" altLang="en-US" dirty="0">
                <a:latin typeface="Verdana" pitchFamily="34" charset="0"/>
                <a:cs typeface="Myriad Pro" charset="0"/>
              </a:rPr>
              <a:t>	</a:t>
            </a:r>
            <a:endParaRPr lang="en-US" altLang="en-US" dirty="0" smtClean="0">
              <a:latin typeface="Verdana" pitchFamily="34" charset="0"/>
              <a:cs typeface="Myriad Pro" charset="0"/>
            </a:endParaRPr>
          </a:p>
          <a:p>
            <a:pPr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Verdana" pitchFamily="34" charset="0"/>
                <a:cs typeface="Myriad Pro" charset="0"/>
              </a:rPr>
              <a:t>Support and resources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tx1"/>
              </a:solidFill>
              <a:latin typeface="Verdana" pitchFamily="34" charset="0"/>
              <a:cs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73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Paper 3</a:t>
            </a:r>
            <a:br>
              <a:rPr lang="en-GB" dirty="0"/>
            </a:br>
            <a:r>
              <a:rPr lang="en-GB" dirty="0"/>
              <a:t>Listening, reading and writing</a:t>
            </a:r>
          </a:p>
        </p:txBody>
      </p:sp>
    </p:spTree>
    <p:extLst>
      <p:ext uri="{BB962C8B-B14F-4D97-AF65-F5344CB8AC3E}">
        <p14:creationId xmlns:p14="http://schemas.microsoft.com/office/powerpoint/2010/main" val="429371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Section A Listening Comprehension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400" y="1715771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4 questions with a mixture of question types </a:t>
            </a:r>
            <a:r>
              <a:rPr lang="en-GB" dirty="0" err="1" smtClean="0"/>
              <a:t>e.g</a:t>
            </a:r>
            <a:r>
              <a:rPr lang="en-GB" dirty="0" smtClean="0"/>
              <a:t> multiple choice, short answer open response.</a:t>
            </a:r>
          </a:p>
          <a:p>
            <a:r>
              <a:rPr lang="en-GB" dirty="0" smtClean="0"/>
              <a:t>Includes inference questions.</a:t>
            </a:r>
          </a:p>
          <a:p>
            <a:r>
              <a:rPr lang="en-GB" dirty="0" smtClean="0"/>
              <a:t>Students will have individual control of the recording.</a:t>
            </a:r>
          </a:p>
          <a:p>
            <a:r>
              <a:rPr lang="en-GB" dirty="0" smtClean="0"/>
              <a:t>Recommended time 45 minutes.</a:t>
            </a:r>
          </a:p>
          <a:p>
            <a:r>
              <a:rPr lang="en-GB" dirty="0" smtClean="0"/>
              <a:t>30 marks.</a:t>
            </a:r>
          </a:p>
          <a:p>
            <a:r>
              <a:rPr lang="en-GB" dirty="0" smtClean="0"/>
              <a:t>Marked according to a points-based mark scheme.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2511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Section A (Listening Comprehension)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788343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Where an open-response, written answer is required, this must be in the target language.</a:t>
            </a:r>
          </a:p>
          <a:p>
            <a:r>
              <a:rPr lang="en-GB" dirty="0" smtClean="0"/>
              <a:t>Note form is acceptable, whole sentences are not required.</a:t>
            </a:r>
          </a:p>
          <a:p>
            <a:r>
              <a:rPr lang="en-GB" dirty="0" smtClean="0"/>
              <a:t>Students should not transcribe whole chunks.</a:t>
            </a:r>
          </a:p>
          <a:p>
            <a:r>
              <a:rPr lang="en-GB" dirty="0" smtClean="0"/>
              <a:t>Question 3 (b) (</a:t>
            </a:r>
            <a:r>
              <a:rPr lang="en-GB" dirty="0" err="1" smtClean="0"/>
              <a:t>i</a:t>
            </a:r>
            <a:r>
              <a:rPr lang="en-GB" dirty="0" smtClean="0"/>
              <a:t>) requires a summary.</a:t>
            </a:r>
          </a:p>
          <a:p>
            <a:r>
              <a:rPr lang="en-GB" dirty="0" smtClean="0"/>
              <a:t>Recordings of the SAMs can be found on the website.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08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/>
              <a:t>Section B Listening, reading and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GB" dirty="0" smtClean="0"/>
          </a:p>
          <a:p>
            <a:r>
              <a:rPr lang="en-GB" dirty="0" smtClean="0"/>
              <a:t>Students listen to a recording and read a written text.</a:t>
            </a:r>
          </a:p>
          <a:p>
            <a:r>
              <a:rPr lang="en-GB" dirty="0" smtClean="0"/>
              <a:t>Students must summarise </a:t>
            </a:r>
            <a:r>
              <a:rPr lang="en-GB" b="1" dirty="0" smtClean="0">
                <a:solidFill>
                  <a:srgbClr val="FF0000"/>
                </a:solidFill>
              </a:rPr>
              <a:t>points of view </a:t>
            </a:r>
            <a:r>
              <a:rPr lang="en-GB" dirty="0" smtClean="0"/>
              <a:t>in both sources.</a:t>
            </a:r>
          </a:p>
          <a:p>
            <a:r>
              <a:rPr lang="en-GB" dirty="0" smtClean="0"/>
              <a:t>Students answer a question in writing which requires them to evaluate the </a:t>
            </a:r>
            <a:r>
              <a:rPr lang="en-GB" b="1" dirty="0" smtClean="0">
                <a:solidFill>
                  <a:srgbClr val="FF0000"/>
                </a:solidFill>
              </a:rPr>
              <a:t>viewpoints</a:t>
            </a:r>
            <a:r>
              <a:rPr lang="en-GB" dirty="0" smtClean="0"/>
              <a:t> in both sources.</a:t>
            </a:r>
          </a:p>
          <a:p>
            <a:r>
              <a:rPr lang="en-GB" dirty="0" smtClean="0"/>
              <a:t>Students draw conclusions.</a:t>
            </a:r>
          </a:p>
          <a:p>
            <a:r>
              <a:rPr lang="en-GB" dirty="0" smtClean="0"/>
              <a:t>Recommended time 1 hour 30 minutes.</a:t>
            </a:r>
          </a:p>
          <a:p>
            <a:r>
              <a:rPr lang="en-GB" dirty="0" smtClean="0"/>
              <a:t>30 marks.</a:t>
            </a:r>
          </a:p>
        </p:txBody>
      </p:sp>
    </p:spTree>
    <p:extLst>
      <p:ext uri="{BB962C8B-B14F-4D97-AF65-F5344CB8AC3E}">
        <p14:creationId xmlns:p14="http://schemas.microsoft.com/office/powerpoint/2010/main" val="72676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 smtClean="0"/>
              <a:t>Section B Listening, reading and writing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2020571"/>
            <a:ext cx="8229600" cy="4525963"/>
          </a:xfrm>
        </p:spPr>
        <p:txBody>
          <a:bodyPr/>
          <a:lstStyle/>
          <a:p>
            <a:r>
              <a:rPr lang="en-GB" dirty="0" smtClean="0"/>
              <a:t>Question 5 (a) – students note down 4 key points about </a:t>
            </a:r>
            <a:r>
              <a:rPr lang="en-GB" b="1" dirty="0" smtClean="0">
                <a:solidFill>
                  <a:srgbClr val="FF0000"/>
                </a:solidFill>
              </a:rPr>
              <a:t>opinions / viewpoints </a:t>
            </a:r>
            <a:r>
              <a:rPr lang="en-GB" dirty="0" smtClean="0"/>
              <a:t>from a spoken passage.</a:t>
            </a:r>
          </a:p>
          <a:p>
            <a:r>
              <a:rPr lang="en-GB" dirty="0" smtClean="0"/>
              <a:t>Question 5 (b) – students note down 4 key points about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opinions / viewpoints </a:t>
            </a:r>
            <a:r>
              <a:rPr lang="en-GB" dirty="0" smtClean="0"/>
              <a:t>from a written passage.</a:t>
            </a:r>
          </a:p>
          <a:p>
            <a:r>
              <a:rPr lang="en-GB" dirty="0" smtClean="0"/>
              <a:t>The theme and content of 5 (a) and 5 (b) will be </a:t>
            </a:r>
            <a:r>
              <a:rPr lang="en-GB" b="1" dirty="0" smtClean="0">
                <a:solidFill>
                  <a:srgbClr val="FF0000"/>
                </a:solidFill>
              </a:rPr>
              <a:t>the same</a:t>
            </a:r>
            <a:r>
              <a:rPr lang="en-GB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219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/>
              <a:t>Section B Listening, reading and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In section 5 (c), students must write in the target language.</a:t>
            </a:r>
          </a:p>
          <a:p>
            <a:r>
              <a:rPr lang="en-GB" dirty="0" smtClean="0"/>
              <a:t>They must evaluate both points of view.</a:t>
            </a:r>
          </a:p>
          <a:p>
            <a:r>
              <a:rPr lang="en-GB" dirty="0" smtClean="0"/>
              <a:t>They must state their own conclusion.</a:t>
            </a:r>
          </a:p>
          <a:p>
            <a:r>
              <a:rPr lang="en-GB" dirty="0" smtClean="0"/>
              <a:t>The writing is assessed on three criteria via levels-based mark grids:</a:t>
            </a:r>
          </a:p>
          <a:p>
            <a:pPr lvl="1"/>
            <a:r>
              <a:rPr lang="en-GB" sz="2800" dirty="0"/>
              <a:t>understand and respond to spoken language (6 marks) </a:t>
            </a:r>
          </a:p>
          <a:p>
            <a:pPr lvl="1"/>
            <a:r>
              <a:rPr lang="en-GB" sz="2800" dirty="0"/>
              <a:t>understand and respond to written language (6 marks) </a:t>
            </a:r>
          </a:p>
          <a:p>
            <a:pPr lvl="1"/>
            <a:r>
              <a:rPr lang="en-GB" sz="2800" dirty="0"/>
              <a:t>accuracy and range of language (10 marks)</a:t>
            </a:r>
          </a:p>
        </p:txBody>
      </p:sp>
    </p:spTree>
    <p:extLst>
      <p:ext uri="{BB962C8B-B14F-4D97-AF65-F5344CB8AC3E}">
        <p14:creationId xmlns:p14="http://schemas.microsoft.com/office/powerpoint/2010/main" val="322317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>
                <a:latin typeface="Verdana" panose="020B0604030504040204" pitchFamily="34" charset="0"/>
                <a:cs typeface="Myriad Pro" charset="0"/>
              </a:rPr>
              <a:t>Teaching and learning support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dirty="0" smtClean="0">
              <a:solidFill>
                <a:schemeClr val="tx1"/>
              </a:solidFill>
              <a:latin typeface="Verdana" panose="020B0604030504040204" pitchFamily="34" charset="0"/>
              <a:cs typeface="Myriad Pro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dirty="0">
              <a:latin typeface="Verdana" panose="020B0604030504040204" pitchFamily="34" charset="0"/>
              <a:cs typeface="Myriad Pro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1"/>
                </a:solidFill>
                <a:latin typeface="Verdana" panose="020B0604030504040204" pitchFamily="34" charset="0"/>
                <a:cs typeface="Myriad Pro" charset="0"/>
              </a:rPr>
              <a:t>Support around literary works and films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1"/>
                </a:solidFill>
                <a:latin typeface="Verdana" panose="020B0604030504040204" pitchFamily="34" charset="0"/>
                <a:cs typeface="Myriad Pro" charset="0"/>
              </a:rPr>
              <a:t>Support around independent research project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dirty="0">
              <a:solidFill>
                <a:schemeClr val="tx1"/>
              </a:solidFill>
              <a:latin typeface="Verdana" panose="020B0604030504040204" pitchFamily="34" charset="0"/>
              <a:cs typeface="Myriad Pro" charset="0"/>
            </a:endParaRPr>
          </a:p>
          <a:p>
            <a:r>
              <a:rPr lang="en-GB" sz="1800" dirty="0"/>
              <a:t>https://qualifications.pearson.com/en/qualifications/edexcel-a-levels/modern-languages-2016.html</a:t>
            </a:r>
          </a:p>
        </p:txBody>
      </p:sp>
    </p:spTree>
    <p:extLst>
      <p:ext uri="{BB962C8B-B14F-4D97-AF65-F5344CB8AC3E}">
        <p14:creationId xmlns:p14="http://schemas.microsoft.com/office/powerpoint/2010/main" val="378972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latin typeface="Verdana" panose="020B0604030504040204" pitchFamily="34" charset="0"/>
                <a:cs typeface="Myriad Pro" charset="0"/>
              </a:rPr>
              <a:t>Contact details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>
                <a:latin typeface="Verdana" panose="020B0604030504040204" pitchFamily="34" charset="0"/>
                <a:cs typeface="Myriad Pro" charset="0"/>
              </a:rPr>
              <a:t>Alistair </a:t>
            </a:r>
            <a:r>
              <a:rPr lang="en-GB" altLang="en-US" dirty="0" err="1">
                <a:latin typeface="Verdana" panose="020B0604030504040204" pitchFamily="34" charset="0"/>
                <a:cs typeface="Myriad Pro" charset="0"/>
              </a:rPr>
              <a:t>Drewery</a:t>
            </a:r>
            <a:r>
              <a:rPr lang="en-GB" altLang="en-US" dirty="0">
                <a:latin typeface="Verdana" panose="020B0604030504040204" pitchFamily="34" charset="0"/>
                <a:cs typeface="Myriad Pro" charset="0"/>
              </a:rPr>
              <a:t>, Subject Advisor </a:t>
            </a:r>
          </a:p>
          <a:p>
            <a:r>
              <a:rPr lang="en-GB" altLang="en-US" dirty="0">
                <a:latin typeface="Verdana" panose="020B0604030504040204" pitchFamily="34" charset="0"/>
                <a:cs typeface="Myriad Pro" charset="0"/>
              </a:rPr>
              <a:t>Phone:</a:t>
            </a:r>
          </a:p>
          <a:p>
            <a:r>
              <a:rPr lang="nl-NL" altLang="en-US" dirty="0">
                <a:latin typeface="Verdana" panose="020B0604030504040204" pitchFamily="34" charset="0"/>
                <a:cs typeface="Myriad Pro" charset="0"/>
              </a:rPr>
              <a:t>UK: 0844 576 0035</a:t>
            </a:r>
          </a:p>
          <a:p>
            <a:r>
              <a:rPr lang="nl-NL" altLang="en-US" dirty="0">
                <a:latin typeface="Verdana" panose="020B0604030504040204" pitchFamily="34" charset="0"/>
                <a:cs typeface="Myriad Pro" charset="0"/>
              </a:rPr>
              <a:t>Intl: +44 (0) 207 010 2187 </a:t>
            </a:r>
          </a:p>
          <a:p>
            <a:r>
              <a:rPr lang="nl-NL" altLang="en-US" dirty="0">
                <a:latin typeface="Verdana" panose="020B0604030504040204" pitchFamily="34" charset="0"/>
                <a:cs typeface="Myriad Pro" charset="0"/>
              </a:rPr>
              <a:t>Email: </a:t>
            </a:r>
            <a:r>
              <a:rPr lang="en-GB" altLang="en-US" dirty="0">
                <a:latin typeface="Verdana" panose="020B0604030504040204" pitchFamily="34" charset="0"/>
                <a:cs typeface="Myriad Pro" charset="0"/>
                <a:hlinkClick r:id="rId2"/>
              </a:rPr>
              <a:t>TeachingLanguages@pearson.com</a:t>
            </a:r>
            <a:r>
              <a:rPr lang="en-GB" altLang="en-US" dirty="0">
                <a:latin typeface="Verdana" panose="020B0604030504040204" pitchFamily="34" charset="0"/>
                <a:cs typeface="Myriad Pro" charset="0"/>
              </a:rPr>
              <a:t> </a:t>
            </a:r>
          </a:p>
          <a:p>
            <a:r>
              <a:rPr lang="en-GB" altLang="en-US" dirty="0">
                <a:latin typeface="Verdana" panose="020B0604030504040204" pitchFamily="34" charset="0"/>
                <a:cs typeface="Myriad Pro" charset="0"/>
              </a:rPr>
              <a:t>Twitter: </a:t>
            </a:r>
            <a:r>
              <a:rPr lang="en-GB" altLang="en-US" dirty="0">
                <a:latin typeface="Verdana" panose="020B0604030504040204" pitchFamily="34" charset="0"/>
                <a:cs typeface="Myriad Pro" charset="0"/>
                <a:hlinkClick r:id="rId3"/>
              </a:rPr>
              <a:t>@</a:t>
            </a:r>
            <a:r>
              <a:rPr lang="en-GB" altLang="en-US" dirty="0" err="1">
                <a:latin typeface="Verdana" panose="020B0604030504040204" pitchFamily="34" charset="0"/>
                <a:cs typeface="Myriad Pro" charset="0"/>
                <a:hlinkClick r:id="rId3"/>
              </a:rPr>
              <a:t>PearsonMFLquals</a:t>
            </a:r>
            <a:endParaRPr lang="en-GB" altLang="en-US" dirty="0">
              <a:latin typeface="Verdana" panose="020B0604030504040204" pitchFamily="34" charset="0"/>
              <a:cs typeface="Myriad Pro" charset="0"/>
            </a:endParaRPr>
          </a:p>
          <a:p>
            <a:r>
              <a:rPr lang="en-US" altLang="en-US" dirty="0">
                <a:latin typeface="Verdana" panose="020B0604030504040204" pitchFamily="34" charset="0"/>
                <a:cs typeface="Myriad Pro" charset="0"/>
                <a:hlinkClick r:id="rId4"/>
              </a:rPr>
              <a:t>Sign up today to receive Subject Advisor emails</a:t>
            </a:r>
            <a:endParaRPr lang="en-GB" altLang="en-US" dirty="0">
              <a:latin typeface="Verdana" panose="020B0604030504040204" pitchFamily="34" charset="0"/>
              <a:cs typeface="Myriad Pro" charset="0"/>
            </a:endParaRPr>
          </a:p>
          <a:p>
            <a:endParaRPr lang="en-GB" dirty="0"/>
          </a:p>
        </p:txBody>
      </p:sp>
      <p:pic>
        <p:nvPicPr>
          <p:cNvPr id="1026" name="Picture 2" descr="Alistair Drewery, Languages subject advis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147" y="933872"/>
            <a:ext cx="1543757" cy="17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76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kern="0" dirty="0">
                <a:latin typeface="Verdana" pitchFamily="34" charset="0"/>
                <a:ea typeface="MS PGothic" pitchFamily="34" charset="-128"/>
              </a:rPr>
              <a:t>Next steps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 algn="l" defTabSz="9144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3F1865"/>
              </a:buClr>
              <a:buFontTx/>
              <a:buChar char="•"/>
              <a:defRPr/>
            </a:pPr>
            <a:r>
              <a:rPr lang="en-GB" sz="2200" kern="0" dirty="0" smtClean="0">
                <a:solidFill>
                  <a:srgbClr val="000000"/>
                </a:solidFill>
                <a:latin typeface="Verdana"/>
                <a:ea typeface="ＭＳ Ｐゴシック" panose="020B0600070205080204" pitchFamily="34" charset="-128"/>
                <a:cs typeface="Verdana"/>
              </a:rPr>
              <a:t>Sign </a:t>
            </a:r>
            <a:r>
              <a:rPr lang="en-GB" sz="2200" kern="0" dirty="0">
                <a:solidFill>
                  <a:srgbClr val="000000"/>
                </a:solidFill>
                <a:latin typeface="Verdana"/>
                <a:ea typeface="ＭＳ Ｐゴシック" panose="020B0600070205080204" pitchFamily="34" charset="-128"/>
                <a:cs typeface="Verdana"/>
              </a:rPr>
              <a:t>up to our updates: </a:t>
            </a:r>
            <a:br>
              <a:rPr lang="en-GB" sz="2200" kern="0" dirty="0">
                <a:solidFill>
                  <a:srgbClr val="000000"/>
                </a:solidFill>
                <a:latin typeface="Verdana"/>
                <a:ea typeface="ＭＳ Ｐゴシック" panose="020B0600070205080204" pitchFamily="34" charset="-128"/>
                <a:cs typeface="Verdana"/>
              </a:rPr>
            </a:br>
            <a:r>
              <a:rPr lang="en-GB" sz="2200" kern="0" dirty="0">
                <a:solidFill>
                  <a:srgbClr val="000000"/>
                </a:solidFill>
                <a:latin typeface="Verdana"/>
                <a:ea typeface="ＭＳ Ｐゴシック" panose="020B0600070205080204" pitchFamily="34" charset="-128"/>
                <a:cs typeface="Verdana"/>
              </a:rPr>
              <a:t>email - </a:t>
            </a:r>
            <a:r>
              <a:rPr lang="en-GB" altLang="en-US" sz="2400" dirty="0">
                <a:latin typeface="Verdana" panose="020B0604030504040204" pitchFamily="34" charset="0"/>
                <a:cs typeface="Myriad Pro" charset="0"/>
                <a:hlinkClick r:id="rId2"/>
              </a:rPr>
              <a:t>TeachingLanguages@pearson.com </a:t>
            </a:r>
            <a:endParaRPr lang="en-GB" altLang="en-US" sz="2400" dirty="0" smtClean="0">
              <a:latin typeface="Verdana" panose="020B0604030504040204" pitchFamily="34" charset="0"/>
              <a:cs typeface="Myriad Pro" charset="0"/>
            </a:endParaRPr>
          </a:p>
          <a:p>
            <a:pPr marL="342900" lvl="1" indent="-342900" algn="l" defTabSz="9144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3F1865"/>
              </a:buClr>
              <a:buFontTx/>
              <a:buChar char="•"/>
              <a:defRPr/>
            </a:pPr>
            <a:r>
              <a:rPr lang="en-US" sz="2200" kern="0" dirty="0" smtClean="0">
                <a:solidFill>
                  <a:srgbClr val="000000"/>
                </a:solidFill>
                <a:latin typeface="Verdana"/>
                <a:ea typeface="ＭＳ Ｐゴシック" panose="020B0600070205080204" pitchFamily="34" charset="-128"/>
                <a:cs typeface="Verdana"/>
              </a:rPr>
              <a:t>Visit </a:t>
            </a:r>
            <a:r>
              <a:rPr lang="en-US" sz="2200" kern="0" dirty="0">
                <a:solidFill>
                  <a:srgbClr val="000000"/>
                </a:solidFill>
                <a:latin typeface="Verdana"/>
                <a:ea typeface="ＭＳ Ｐゴシック" panose="020B0600070205080204" pitchFamily="34" charset="-128"/>
                <a:cs typeface="Verdana"/>
              </a:rPr>
              <a:t>the website to download further copies of the draft specification and support </a:t>
            </a:r>
            <a:r>
              <a:rPr lang="en-US" sz="2200" kern="0" dirty="0" smtClean="0">
                <a:solidFill>
                  <a:srgbClr val="000000"/>
                </a:solidFill>
                <a:latin typeface="Verdana"/>
                <a:ea typeface="ＭＳ Ｐゴシック" panose="020B0600070205080204" pitchFamily="34" charset="-128"/>
                <a:cs typeface="Verdana"/>
              </a:rPr>
              <a:t>materials:</a:t>
            </a:r>
          </a:p>
          <a:p>
            <a:pPr marL="0" indent="0">
              <a:buNone/>
            </a:pPr>
            <a:r>
              <a:rPr lang="en-GB" dirty="0"/>
              <a:t>https://qualifications.pearson.com/en/qualifications/edexcel-a-levels/modern-languages-2016.html</a:t>
            </a:r>
          </a:p>
        </p:txBody>
      </p:sp>
    </p:spTree>
    <p:extLst>
      <p:ext uri="{BB962C8B-B14F-4D97-AF65-F5344CB8AC3E}">
        <p14:creationId xmlns:p14="http://schemas.microsoft.com/office/powerpoint/2010/main" val="33144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D76C7BB-EECA-9741-8B9E-78B1B369EA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7550" y="1219200"/>
            <a:ext cx="3702050" cy="4704838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5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Content that engages, inspires and motivates your </a:t>
            </a:r>
            <a:r>
              <a:rPr lang="en-US" dirty="0" smtClean="0">
                <a:solidFill>
                  <a:schemeClr val="tx1"/>
                </a:solidFill>
              </a:rPr>
              <a:t>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Manageable </a:t>
            </a:r>
            <a:r>
              <a:rPr lang="en-US" dirty="0">
                <a:solidFill>
                  <a:schemeClr val="tx1"/>
                </a:solidFill>
              </a:rPr>
              <a:t>content and clear, structured </a:t>
            </a:r>
            <a:r>
              <a:rPr lang="en-US" dirty="0" smtClean="0">
                <a:solidFill>
                  <a:schemeClr val="tx1"/>
                </a:solidFill>
              </a:rPr>
              <a:t>assessment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Assessments that enable all students to reach their </a:t>
            </a:r>
            <a:r>
              <a:rPr lang="en-US" dirty="0" smtClean="0">
                <a:solidFill>
                  <a:schemeClr val="tx1"/>
                </a:solidFill>
              </a:rPr>
              <a:t>potential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Rich choice of popular and accessible </a:t>
            </a:r>
            <a:r>
              <a:rPr lang="en-US" dirty="0" smtClean="0">
                <a:solidFill>
                  <a:schemeClr val="tx1"/>
                </a:solidFill>
              </a:rPr>
              <a:t>literary texts and films, covering contemporary </a:t>
            </a:r>
            <a:r>
              <a:rPr lang="en-US" dirty="0">
                <a:solidFill>
                  <a:schemeClr val="tx1"/>
                </a:solidFill>
              </a:rPr>
              <a:t>and classical </a:t>
            </a:r>
            <a:r>
              <a:rPr lang="en-US" dirty="0" smtClean="0">
                <a:solidFill>
                  <a:schemeClr val="tx1"/>
                </a:solidFill>
              </a:rPr>
              <a:t>titles from a range of directors and authors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Straightforward and clear mark schemes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Specification that builds transferable skills for </a:t>
            </a:r>
            <a:r>
              <a:rPr lang="en-US" dirty="0" smtClean="0">
                <a:solidFill>
                  <a:schemeClr val="tx1"/>
                </a:solidFill>
              </a:rPr>
              <a:t>progression to Language degrees or other degrees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latin typeface="Verdana" panose="020B0604030504040204" pitchFamily="34" charset="0"/>
                <a:cs typeface="Myriad Pro" charset="0"/>
              </a:rPr>
              <a:t>Languages for All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60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4400" dirty="0" smtClean="0"/>
              <a:t>This qualification is offered at A level only.</a:t>
            </a:r>
          </a:p>
          <a:p>
            <a:pPr marL="0" indent="0" fontAlgn="base">
              <a:buNone/>
            </a:pPr>
            <a:endParaRPr lang="en-US" sz="4400" dirty="0" smtClean="0">
              <a:solidFill>
                <a:schemeClr val="tx1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</a:rPr>
              <a:t>All </a:t>
            </a:r>
            <a:r>
              <a:rPr lang="en-US" sz="4400" dirty="0">
                <a:solidFill>
                  <a:schemeClr val="tx1"/>
                </a:solidFill>
              </a:rPr>
              <a:t>new </a:t>
            </a:r>
            <a:r>
              <a:rPr lang="en-US" sz="4400" dirty="0" smtClean="0">
                <a:solidFill>
                  <a:schemeClr val="tx1"/>
                </a:solidFill>
              </a:rPr>
              <a:t>A </a:t>
            </a:r>
            <a:r>
              <a:rPr lang="en-US" sz="4400" dirty="0">
                <a:solidFill>
                  <a:schemeClr val="tx1"/>
                </a:solidFill>
              </a:rPr>
              <a:t>levels </a:t>
            </a:r>
            <a:r>
              <a:rPr lang="en-US" sz="4400" dirty="0" smtClean="0"/>
              <a:t>are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>
                <a:solidFill>
                  <a:schemeClr val="tx1"/>
                </a:solidFill>
              </a:rPr>
              <a:t>fully </a:t>
            </a:r>
            <a:r>
              <a:rPr lang="en-US" sz="4400" dirty="0" smtClean="0">
                <a:solidFill>
                  <a:schemeClr val="tx1"/>
                </a:solidFill>
              </a:rPr>
              <a:t>linear.  This means that all three papers must be taken in the same examination session at the end of the course.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</a:rPr>
              <a:t>The new A level is for first examination in 2020.</a:t>
            </a:r>
          </a:p>
          <a:p>
            <a:pPr fontAlgn="base"/>
            <a:endParaRPr lang="en-US" sz="4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AS &amp; A level reforms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25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dirty="0">
                <a:latin typeface="Verdana" panose="020B0604030504040204" pitchFamily="34" charset="0"/>
                <a:cs typeface="Myriad Pro" charset="0"/>
              </a:rPr>
              <a:t>Key </a:t>
            </a:r>
            <a:r>
              <a:rPr lang="en-GB" altLang="en-US" dirty="0" smtClean="0">
                <a:latin typeface="Verdana" panose="020B0604030504040204" pitchFamily="34" charset="0"/>
                <a:cs typeface="Myriad Pro" charset="0"/>
              </a:rPr>
              <a:t>changes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A </a:t>
            </a:r>
            <a:r>
              <a:rPr lang="en-GB" dirty="0"/>
              <a:t>listening assessment has been added.</a:t>
            </a:r>
          </a:p>
          <a:p>
            <a:r>
              <a:rPr lang="en-GB" dirty="0"/>
              <a:t>‘Topics and texts’ are now ‘Texts and Films’.  </a:t>
            </a:r>
          </a:p>
          <a:p>
            <a:r>
              <a:rPr lang="en-GB" dirty="0"/>
              <a:t>A synoptic task </a:t>
            </a:r>
            <a:r>
              <a:rPr lang="en-GB" dirty="0" smtClean="0"/>
              <a:t>assessing </a:t>
            </a:r>
            <a:r>
              <a:rPr lang="en-GB" dirty="0"/>
              <a:t>mixed skills has been </a:t>
            </a:r>
            <a:r>
              <a:rPr lang="en-GB" dirty="0" smtClean="0"/>
              <a:t>added (listening, reading and writing).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Renewed </a:t>
            </a:r>
            <a:r>
              <a:rPr lang="en-GB" dirty="0"/>
              <a:t>focus on </a:t>
            </a:r>
            <a:r>
              <a:rPr lang="en-GB" dirty="0" smtClean="0"/>
              <a:t>culture </a:t>
            </a:r>
            <a:r>
              <a:rPr lang="en-GB" dirty="0"/>
              <a:t>with a specific assessment objective (AO4) </a:t>
            </a:r>
            <a:r>
              <a:rPr lang="en-GB" dirty="0" smtClean="0"/>
              <a:t>that assesses knowledge </a:t>
            </a:r>
            <a:r>
              <a:rPr lang="en-GB" dirty="0"/>
              <a:t>and understanding of the TL </a:t>
            </a:r>
            <a:r>
              <a:rPr lang="en-GB" dirty="0" smtClean="0"/>
              <a:t>culture via a research project.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All teaching and assessment will be centred around </a:t>
            </a:r>
            <a:r>
              <a:rPr lang="en-GB" dirty="0" smtClean="0"/>
              <a:t>four themes; there is a research subject attached to each theme.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38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dirty="0">
                <a:latin typeface="Verdana" panose="020B0604030504040204" pitchFamily="34" charset="0"/>
                <a:cs typeface="Myriad Pro" charset="0"/>
              </a:rPr>
              <a:t>Assessment Objectives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66529" y="1723572"/>
          <a:ext cx="8033658" cy="33261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798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504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33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Weighting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9857">
                <a:tc>
                  <a:txBody>
                    <a:bodyPr/>
                    <a:lstStyle/>
                    <a:p>
                      <a:pPr rtl="0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AO1</a:t>
                      </a:r>
                      <a:endParaRPr lang="en-GB" sz="1400" dirty="0">
                        <a:effectLst/>
                      </a:endParaRPr>
                    </a:p>
                  </a:txBody>
                  <a:tcPr marL="66675" marR="6667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Understand and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respond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in writing to spoken language drawn from a variety of sources</a:t>
                      </a:r>
                      <a:endParaRPr lang="en-US" sz="1400" dirty="0">
                        <a:effectLst/>
                      </a:endParaRPr>
                    </a:p>
                  </a:txBody>
                  <a:tcPr marL="66675" marR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20%</a:t>
                      </a:r>
                      <a:endParaRPr lang="en-GB" sz="1400" dirty="0">
                        <a:effectLst/>
                      </a:endParaRPr>
                    </a:p>
                  </a:txBody>
                  <a:tcPr marL="66675" marR="6667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0627">
                <a:tc>
                  <a:txBody>
                    <a:bodyPr/>
                    <a:lstStyle/>
                    <a:p>
                      <a:pPr rtl="0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AO2</a:t>
                      </a:r>
                      <a:endParaRPr lang="en-GB" sz="1400" dirty="0">
                        <a:effectLst/>
                      </a:endParaRPr>
                    </a:p>
                  </a:txBody>
                  <a:tcPr marL="66675" marR="6667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Understand and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respond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in writing to written language drawn from a variety of sources</a:t>
                      </a:r>
                      <a:endParaRPr lang="en-US" sz="1400" dirty="0">
                        <a:effectLst/>
                      </a:endParaRPr>
                    </a:p>
                  </a:txBody>
                  <a:tcPr marL="66675" marR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30%</a:t>
                      </a:r>
                      <a:endParaRPr lang="en-GB" sz="1400" dirty="0">
                        <a:effectLst/>
                      </a:endParaRPr>
                    </a:p>
                  </a:txBody>
                  <a:tcPr marL="66675" marR="6667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3256">
                <a:tc>
                  <a:txBody>
                    <a:bodyPr/>
                    <a:lstStyle/>
                    <a:p>
                      <a:pPr rtl="0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AO3</a:t>
                      </a:r>
                      <a:endParaRPr lang="en-GB" sz="1400" dirty="0">
                        <a:effectLst/>
                      </a:endParaRPr>
                    </a:p>
                  </a:txBody>
                  <a:tcPr marL="66675" marR="6667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Manipulate the language accurately, in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written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forms, using a range of lexis and structure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endParaRPr lang="en-US" sz="1400" dirty="0">
                        <a:effectLst/>
                      </a:endParaRPr>
                    </a:p>
                  </a:txBody>
                  <a:tcPr marL="66675" marR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30%</a:t>
                      </a:r>
                      <a:endParaRPr lang="en-GB" sz="1400" dirty="0">
                        <a:effectLst/>
                      </a:endParaRPr>
                    </a:p>
                  </a:txBody>
                  <a:tcPr marL="66675" marR="6667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AO4</a:t>
                      </a:r>
                      <a:endParaRPr lang="en-GB" sz="1400" dirty="0">
                        <a:effectLst/>
                      </a:endParaRP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Show knowledge and understanding of, and respond critically and analytically to, different aspects of the culture and society of countries where the language is spoken. 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6675" marR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20%</a:t>
                      </a:r>
                      <a:endParaRPr lang="en-GB" sz="1400" dirty="0">
                        <a:effectLst/>
                      </a:endParaRPr>
                    </a:p>
                  </a:txBody>
                  <a:tcPr marL="66675" marR="66675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28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700" dirty="0" smtClean="0"/>
              <a:t>Breakdown of assessment objectives</a:t>
            </a:r>
            <a:endParaRPr lang="en-GB" sz="27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339840"/>
              </p:ext>
            </p:extLst>
          </p:nvPr>
        </p:nvGraphicFramePr>
        <p:xfrm>
          <a:off x="457201" y="1625589"/>
          <a:ext cx="8229600" cy="48991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278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94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51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926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88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6556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226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rtl="0" font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Assessment Objectives</a:t>
                      </a:r>
                      <a:endParaRPr lang="en-GB" dirty="0">
                        <a:effectLst/>
                      </a:endParaRPr>
                    </a:p>
                  </a:txBody>
                  <a:tcPr marL="66675" marR="66675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en-GB" dirty="0">
                        <a:effectLst/>
                      </a:endParaRPr>
                    </a:p>
                  </a:txBody>
                  <a:tcPr marL="66675" marR="6667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07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AO1 %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AO2 %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AO3 %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AO4</a:t>
                      </a:r>
                      <a:r>
                        <a:rPr lang="en-GB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GB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%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Total for all Assessment Objectives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6675" marR="6667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93641">
                <a:tc>
                  <a:txBody>
                    <a:bodyPr/>
                    <a:lstStyle/>
                    <a:p>
                      <a:pPr rtl="0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Paper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1:Translation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into English, reading comprehension and writing (research question)</a:t>
                      </a:r>
                      <a:endParaRPr lang="en-US" sz="1800" dirty="0">
                        <a:effectLst/>
                      </a:endParaRPr>
                    </a:p>
                  </a:txBody>
                  <a:tcPr marL="66675" marR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dirty="0">
                        <a:effectLst/>
                      </a:endParaRPr>
                    </a:p>
                  </a:txBody>
                  <a:tcPr marL="66675" marR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  <a:endParaRPr lang="en-GB">
                        <a:effectLst/>
                      </a:endParaRPr>
                    </a:p>
                  </a:txBody>
                  <a:tcPr marL="66675" marR="666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r>
                        <a:rPr lang="en-GB" dirty="0">
                          <a:effectLst/>
                        </a:rPr>
                        <a:t/>
                      </a:r>
                      <a:br>
                        <a:rPr lang="en-GB" dirty="0">
                          <a:effectLst/>
                        </a:rPr>
                      </a:br>
                      <a:endParaRPr lang="en-GB" dirty="0">
                        <a:effectLst/>
                      </a:endParaRPr>
                    </a:p>
                  </a:txBody>
                  <a:tcPr marL="66675" marR="666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r>
                        <a:rPr lang="en-GB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lang="en-GB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endParaRPr lang="en-GB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6675" marR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40%</a:t>
                      </a:r>
                      <a:endParaRPr lang="en-GB" dirty="0">
                        <a:effectLst/>
                      </a:endParaRPr>
                    </a:p>
                  </a:txBody>
                  <a:tcPr marL="66675" marR="6667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3660">
                <a:tc>
                  <a:txBody>
                    <a:bodyPr/>
                    <a:lstStyle/>
                    <a:p>
                      <a:pPr rtl="0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Paper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2:Translation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into the target language and written response to works</a:t>
                      </a:r>
                      <a:endParaRPr lang="en-US" sz="1800" dirty="0">
                        <a:effectLst/>
                      </a:endParaRPr>
                    </a:p>
                  </a:txBody>
                  <a:tcPr marL="66675" marR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>
                          <a:effectLst/>
                        </a:rPr>
                        <a:t/>
                      </a:r>
                      <a:br>
                        <a:rPr lang="en-GB">
                          <a:effectLst/>
                        </a:rPr>
                      </a:br>
                      <a:endParaRPr lang="en-GB">
                        <a:effectLst/>
                      </a:endParaRPr>
                    </a:p>
                  </a:txBody>
                  <a:tcPr marL="66675" marR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>
                          <a:effectLst/>
                        </a:rPr>
                        <a:t/>
                      </a:r>
                      <a:br>
                        <a:rPr lang="en-GB">
                          <a:effectLst/>
                        </a:rPr>
                      </a:br>
                      <a:endParaRPr lang="en-GB">
                        <a:effectLst/>
                      </a:endParaRPr>
                    </a:p>
                  </a:txBody>
                  <a:tcPr marL="66675" marR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  <a:endParaRPr lang="en-GB">
                        <a:effectLst/>
                      </a:endParaRPr>
                    </a:p>
                  </a:txBody>
                  <a:tcPr marL="66675" marR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  <a:endParaRPr lang="en-GB" dirty="0">
                        <a:effectLst/>
                      </a:endParaRPr>
                    </a:p>
                  </a:txBody>
                  <a:tcPr marL="66675" marR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30%</a:t>
                      </a:r>
                      <a:endParaRPr lang="en-GB" dirty="0">
                        <a:effectLst/>
                      </a:endParaRPr>
                    </a:p>
                  </a:txBody>
                  <a:tcPr marL="66675" marR="6667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2619">
                <a:tc>
                  <a:txBody>
                    <a:bodyPr/>
                    <a:lstStyle/>
                    <a:p>
                      <a:pPr rtl="0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Paper 3: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Listening,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reading and writing</a:t>
                      </a:r>
                      <a:endParaRPr lang="en-GB" sz="1800" dirty="0">
                        <a:effectLst/>
                      </a:endParaRPr>
                    </a:p>
                  </a:txBody>
                  <a:tcPr marL="66675" marR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  <a:endParaRPr lang="en-GB" dirty="0">
                        <a:effectLst/>
                      </a:endParaRPr>
                    </a:p>
                  </a:txBody>
                  <a:tcPr marL="66675" marR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  <a:endParaRPr lang="en-GB">
                        <a:effectLst/>
                      </a:endParaRPr>
                    </a:p>
                  </a:txBody>
                  <a:tcPr marL="66675" marR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  <a:endParaRPr lang="en-GB" dirty="0">
                        <a:effectLst/>
                      </a:endParaRPr>
                    </a:p>
                  </a:txBody>
                  <a:tcPr marL="66675" marR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dirty="0">
                        <a:effectLst/>
                      </a:endParaRPr>
                    </a:p>
                  </a:txBody>
                  <a:tcPr marL="66675" marR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30%</a:t>
                      </a:r>
                      <a:endParaRPr lang="en-GB" dirty="0">
                        <a:effectLst/>
                      </a:endParaRPr>
                    </a:p>
                  </a:txBody>
                  <a:tcPr marL="66675" marR="66675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261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 for</a:t>
                      </a:r>
                      <a:r>
                        <a:rPr lang="en-GB" sz="18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GCE A level</a:t>
                      </a:r>
                      <a:endParaRPr lang="en-GB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  <a:endParaRPr lang="en-GB">
                        <a:effectLst/>
                      </a:endParaRPr>
                    </a:p>
                  </a:txBody>
                  <a:tcPr marL="66675" marR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  <a:endParaRPr lang="en-GB">
                        <a:effectLst/>
                      </a:endParaRPr>
                    </a:p>
                  </a:txBody>
                  <a:tcPr marL="66675" marR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  <a:endParaRPr lang="en-GB">
                        <a:effectLst/>
                      </a:endParaRPr>
                    </a:p>
                  </a:txBody>
                  <a:tcPr marL="66675" marR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  <a:endParaRPr lang="en-GB">
                        <a:effectLst/>
                      </a:endParaRPr>
                    </a:p>
                  </a:txBody>
                  <a:tcPr marL="66675" marR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100%</a:t>
                      </a:r>
                      <a:endParaRPr lang="en-GB" dirty="0">
                        <a:effectLst/>
                      </a:endParaRPr>
                    </a:p>
                  </a:txBody>
                  <a:tcPr marL="66675" marR="66675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19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GB" altLang="en-US" sz="2200" dirty="0" smtClean="0">
                <a:solidFill>
                  <a:srgbClr val="000000"/>
                </a:solidFill>
                <a:latin typeface="Verdana" panose="020B0604030504040204" pitchFamily="34" charset="0"/>
                <a:cs typeface="Myriad Pro" charset="0"/>
              </a:rPr>
              <a:t>	</a:t>
            </a:r>
            <a:r>
              <a:rPr lang="en-GB" altLang="en-US" sz="27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cs typeface="Myriad Pro" charset="0"/>
              </a:rPr>
              <a:t>Paper 1: Translation into English, reading comprehension and writing (research question)</a:t>
            </a:r>
            <a:r>
              <a:rPr lang="en-GB" sz="2200" dirty="0"/>
              <a:t/>
            </a:r>
            <a:br>
              <a:rPr lang="en-GB" sz="2200" dirty="0"/>
            </a:br>
            <a:r>
              <a:rPr lang="en-GB" altLang="en-US" dirty="0" smtClean="0">
                <a:solidFill>
                  <a:srgbClr val="000000"/>
                </a:solidFill>
                <a:latin typeface="Verdana" panose="020B0604030504040204" pitchFamily="34" charset="0"/>
                <a:cs typeface="Myriad Pro" charset="0"/>
              </a:rPr>
              <a:t/>
            </a:r>
            <a:br>
              <a:rPr lang="en-GB" altLang="en-US" dirty="0" smtClean="0">
                <a:solidFill>
                  <a:srgbClr val="000000"/>
                </a:solidFill>
                <a:latin typeface="Verdana" panose="020B0604030504040204" pitchFamily="34" charset="0"/>
                <a:cs typeface="Myriad Pro" charset="0"/>
              </a:rPr>
            </a:b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39497"/>
              </p:ext>
            </p:extLst>
          </p:nvPr>
        </p:nvGraphicFramePr>
        <p:xfrm>
          <a:off x="457199" y="1856097"/>
          <a:ext cx="8396202" cy="4689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89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372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4027">
                <a:tc>
                  <a:txBody>
                    <a:bodyPr/>
                    <a:lstStyle/>
                    <a:p>
                      <a:r>
                        <a:rPr lang="en-GB" dirty="0" smtClean="0"/>
                        <a:t>Section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Assessment 2</a:t>
                      </a:r>
                      <a:r>
                        <a:rPr lang="en-GB" baseline="0" dirty="0" smtClean="0"/>
                        <a:t> hours 30 minutes     40%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8144">
                <a:tc>
                  <a:txBody>
                    <a:bodyPr/>
                    <a:lstStyle/>
                    <a:p>
                      <a:r>
                        <a:rPr lang="en-US" sz="1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Section A: Translation</a:t>
                      </a:r>
                      <a:r>
                        <a:rPr lang="en-US" sz="19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into English </a:t>
                      </a:r>
                      <a:r>
                        <a:rPr lang="en-US" sz="1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 marks)</a:t>
                      </a:r>
                      <a:endParaRPr lang="en-GB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900" dirty="0" smtClean="0"/>
                        <a:t>An unseen passage to be translated from the target language into English.</a:t>
                      </a:r>
                      <a:endParaRPr lang="en-GB" sz="19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98176">
                <a:tc>
                  <a:txBody>
                    <a:bodyPr/>
                    <a:lstStyle/>
                    <a:p>
                      <a:r>
                        <a:rPr lang="en-US" sz="1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Section B: Reading</a:t>
                      </a:r>
                      <a:r>
                        <a:rPr lang="en-US" sz="19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 marks)</a:t>
                      </a:r>
                      <a:endParaRPr lang="en-GB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900" dirty="0" smtClean="0"/>
                        <a:t>A</a:t>
                      </a:r>
                      <a:r>
                        <a:rPr lang="en-GB" sz="1900" baseline="0" dirty="0" smtClean="0"/>
                        <a:t> reading assessment based on a variety of text types and genres.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900" baseline="0" dirty="0" smtClean="0"/>
                        <a:t>Students must respond to a series of comprehension questions.</a:t>
                      </a:r>
                      <a:endParaRPr lang="en-GB" sz="19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1611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dirty="0" smtClean="0"/>
                        <a:t>Section</a:t>
                      </a:r>
                      <a:r>
                        <a:rPr lang="en-GB" sz="1900" baseline="0" dirty="0" smtClean="0"/>
                        <a:t> C: </a:t>
                      </a:r>
                      <a:r>
                        <a:rPr lang="en-US" sz="19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Writing (research question) </a:t>
                      </a:r>
                      <a:r>
                        <a:rPr lang="en-US" sz="1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(40 marks)</a:t>
                      </a:r>
                      <a:endParaRPr lang="en-GB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900" baseline="0" dirty="0" smtClean="0"/>
                        <a:t>A reading and writing question based on the student’s chosen research subject.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900" baseline="0" dirty="0" smtClean="0"/>
                        <a:t>Students read an unseen text and then answer a question.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900" baseline="0" dirty="0" smtClean="0"/>
                        <a:t>Students must use information and ideas both from the text and their research findings.</a:t>
                      </a:r>
                      <a:endParaRPr lang="en-GB" sz="19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85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earsonEdexcel AL MinorMFL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8A4415"/>
      </a:accent1>
      <a:accent2>
        <a:srgbClr val="C2C9C2"/>
      </a:accent2>
      <a:accent3>
        <a:srgbClr val="007FA3"/>
      </a:accent3>
      <a:accent4>
        <a:srgbClr val="003057"/>
      </a:accent4>
      <a:accent5>
        <a:srgbClr val="DB0020"/>
      </a:accent5>
      <a:accent6>
        <a:srgbClr val="008638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</TotalTime>
  <Words>1992</Words>
  <Application>Microsoft Office PowerPoint</Application>
  <PresentationFormat>On-screen Show (4:3)</PresentationFormat>
  <Paragraphs>256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Objectives</vt:lpstr>
      <vt:lpstr>Content</vt:lpstr>
      <vt:lpstr>Languages for All</vt:lpstr>
      <vt:lpstr>AS &amp; A level reforms</vt:lpstr>
      <vt:lpstr>Key changes</vt:lpstr>
      <vt:lpstr>Assessment Objectives</vt:lpstr>
      <vt:lpstr>Breakdown of assessment objectives</vt:lpstr>
      <vt:lpstr> Paper 1: Translation into English, reading comprehension and writing (research question)  </vt:lpstr>
      <vt:lpstr> Paper 2: Translation into the target language and written response to works    </vt:lpstr>
      <vt:lpstr> Paper 3: Listening, reading and writing  </vt:lpstr>
      <vt:lpstr>PowerPoint Presentation</vt:lpstr>
      <vt:lpstr>Paper 1 </vt:lpstr>
      <vt:lpstr>Section A Translation into English</vt:lpstr>
      <vt:lpstr>Section B Reading Comprehension</vt:lpstr>
      <vt:lpstr>Section C: The research topic</vt:lpstr>
      <vt:lpstr>Teachers can</vt:lpstr>
      <vt:lpstr>Teachers must</vt:lpstr>
      <vt:lpstr>Teachers must not</vt:lpstr>
      <vt:lpstr>Section C: The research topic</vt:lpstr>
      <vt:lpstr>Marking of research question</vt:lpstr>
      <vt:lpstr>Preparing students for the research question</vt:lpstr>
      <vt:lpstr>PowerPoint Presentation</vt:lpstr>
      <vt:lpstr>Section A Translation into target language</vt:lpstr>
      <vt:lpstr>Sections B and C:Written response to works (literary texts/films)</vt:lpstr>
      <vt:lpstr>Filming techniques</vt:lpstr>
      <vt:lpstr>Filming techniques</vt:lpstr>
      <vt:lpstr>Texts and Films Questions Marking</vt:lpstr>
      <vt:lpstr>What is required in sections B and C</vt:lpstr>
      <vt:lpstr>PowerPoint Presentation</vt:lpstr>
      <vt:lpstr>Section A Listening Comprehension</vt:lpstr>
      <vt:lpstr>Section A (Listening Comprehension)</vt:lpstr>
      <vt:lpstr>Section B Listening, reading and writing</vt:lpstr>
      <vt:lpstr>Section B Listening, reading and writing</vt:lpstr>
      <vt:lpstr>Section B Listening, reading and writing</vt:lpstr>
      <vt:lpstr>Teaching and learning support</vt:lpstr>
      <vt:lpstr>Contact details</vt:lpstr>
      <vt:lpstr>Next steps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</dc:title>
  <dc:creator>Martin Lisa</dc:creator>
  <cp:lastModifiedBy>Jayant</cp:lastModifiedBy>
  <cp:revision>61</cp:revision>
  <dcterms:created xsi:type="dcterms:W3CDTF">2015-05-22T13:30:52Z</dcterms:created>
  <dcterms:modified xsi:type="dcterms:W3CDTF">2019-05-14T15:26:31Z</dcterms:modified>
</cp:coreProperties>
</file>