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80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4" r:id="rId3"/>
    <p:sldId id="275" r:id="rId4"/>
    <p:sldId id="295" r:id="rId5"/>
    <p:sldId id="296" r:id="rId6"/>
    <p:sldId id="297" r:id="rId7"/>
    <p:sldId id="298" r:id="rId8"/>
    <p:sldId id="299" r:id="rId9"/>
    <p:sldId id="300" r:id="rId10"/>
    <p:sldId id="301" r:id="rId11"/>
    <p:sldId id="303" r:id="rId12"/>
    <p:sldId id="304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94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BBC6FE-9E88-4201-B6D4-74CD0CC5537C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60BABB-1A18-4BD8-A156-6715B7B4A2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22289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107260-CBD5-4176-99A9-1075BFD9A502}" type="datetimeFigureOut">
              <a:rPr lang="en-GB" smtClean="0"/>
              <a:t>18/07/2019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46416-80FE-44B6-A0F4-20438F023EE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693953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1466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0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1152" indent="-30813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32543" indent="-246509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25559" indent="-246509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218576" indent="-246509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711593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4609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97627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90643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mtClean="0"/>
              <a:t>Vijyaben Bhanderi - 2 September 2017</a:t>
            </a: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804402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1030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801152" indent="-308135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232543" indent="-246509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725559" indent="-246509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218576" indent="-246509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711593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204609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697627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190643" indent="-24650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GB" smtClean="0"/>
              <a:t>Vijyaben Bhanderi - 2 September 2017</a:t>
            </a:r>
          </a:p>
        </p:txBody>
      </p:sp>
      <p:sp>
        <p:nvSpPr>
          <p:cNvPr id="2662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2662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075854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GB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0094F54-6F8E-4EA5-A14E-3FAA1B6B4251}" type="slidenum">
              <a:rPr lang="en-GB" smtClean="0"/>
              <a:t>‹#›</a:t>
            </a:fld>
            <a:endParaRPr lang="en-GB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  <p:sldLayoutId id="2147484082" r:id="rId2"/>
    <p:sldLayoutId id="2147484083" r:id="rId3"/>
    <p:sldLayoutId id="2147484084" r:id="rId4"/>
    <p:sldLayoutId id="2147484085" r:id="rId5"/>
    <p:sldLayoutId id="2147484086" r:id="rId6"/>
    <p:sldLayoutId id="2147484087" r:id="rId7"/>
    <p:sldLayoutId id="2147484088" r:id="rId8"/>
    <p:sldLayoutId id="2147484089" r:id="rId9"/>
    <p:sldLayoutId id="2147484090" r:id="rId10"/>
    <p:sldLayoutId id="214748409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848872" cy="4752528"/>
          </a:xfrm>
        </p:spPr>
        <p:txBody>
          <a:bodyPr>
            <a:normAutofit/>
          </a:bodyPr>
          <a:lstStyle/>
          <a:p>
            <a:pPr algn="ctr"/>
            <a:r>
              <a:rPr lang="en-GB" dirty="0" smtClean="0"/>
              <a:t/>
            </a:r>
            <a:br>
              <a:rPr lang="en-GB" dirty="0" smtClean="0"/>
            </a:br>
            <a:r>
              <a:rPr lang="en-GB" b="1" dirty="0" smtClean="0">
                <a:solidFill>
                  <a:srgbClr val="C00000"/>
                </a:solidFill>
              </a:rPr>
              <a:t>Consortium of Gujarati Schools</a:t>
            </a:r>
            <a:r>
              <a:rPr lang="en-GB" dirty="0"/>
              <a:t/>
            </a:r>
            <a:br>
              <a:rPr lang="en-GB" dirty="0"/>
            </a:br>
            <a:r>
              <a:rPr lang="en-GB" b="1" dirty="0" smtClean="0">
                <a:solidFill>
                  <a:srgbClr val="C00000"/>
                </a:solidFill>
              </a:rPr>
              <a:t/>
            </a:r>
            <a:br>
              <a:rPr lang="en-GB" b="1" dirty="0" smtClean="0">
                <a:solidFill>
                  <a:srgbClr val="C00000"/>
                </a:solidFill>
              </a:rPr>
            </a:b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GCSE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Speaking </a:t>
            </a:r>
            <a:r>
              <a:rPr lang="en-GB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r>
              <a:rPr lang="en-GB" dirty="0"/>
              <a:t/>
            </a:r>
            <a:br>
              <a:rPr lang="en-GB" dirty="0"/>
            </a:br>
            <a:r>
              <a:rPr lang="en-GB" sz="3100" dirty="0" smtClean="0"/>
              <a:t/>
            </a:r>
            <a:br>
              <a:rPr lang="en-GB" sz="3100" dirty="0" smtClean="0"/>
            </a:br>
            <a:endParaRPr lang="en-GB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15616" y="3501008"/>
            <a:ext cx="7560840" cy="2376264"/>
          </a:xfrm>
        </p:spPr>
        <p:txBody>
          <a:bodyPr>
            <a:normAutofit fontScale="92500" lnSpcReduction="10000"/>
          </a:bodyPr>
          <a:lstStyle/>
          <a:p>
            <a:pPr algn="ctr"/>
            <a:endParaRPr lang="en-GB" sz="90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3300" b="1" u="sng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r>
              <a:rPr lang="en-GB" sz="2400" b="1" dirty="0" smtClean="0">
                <a:solidFill>
                  <a:srgbClr val="FF0000"/>
                </a:solidFill>
              </a:rPr>
              <a:t>		</a:t>
            </a:r>
            <a:r>
              <a:rPr lang="en-GB" sz="34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Jayantbhai  Tanna</a:t>
            </a:r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9144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50862" y="587727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59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Next Steps 1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Encourage students to look at context </a:t>
            </a:r>
            <a:r>
              <a:rPr lang="gu-IN" sz="2400" b="1" dirty="0">
                <a:solidFill>
                  <a:srgbClr val="FF0000"/>
                </a:solidFill>
              </a:rPr>
              <a:t>સંદર્ભ</a:t>
            </a:r>
            <a:r>
              <a:rPr lang="gu-IN" b="1" dirty="0">
                <a:solidFill>
                  <a:srgbClr val="FF0000"/>
                </a:solidFill>
              </a:rPr>
              <a:t> </a:t>
            </a:r>
            <a:r>
              <a:rPr lang="en-GB" dirty="0" smtClean="0"/>
              <a:t>of role play and respond appropriately</a:t>
            </a:r>
          </a:p>
          <a:p>
            <a:r>
              <a:rPr lang="en-GB" dirty="0" smtClean="0"/>
              <a:t>Practise question forms, awareness of context</a:t>
            </a:r>
            <a:r>
              <a:rPr lang="gu-IN" dirty="0" smtClean="0"/>
              <a:t> </a:t>
            </a:r>
            <a:r>
              <a:rPr lang="gu-IN" sz="2400" b="1" dirty="0" smtClean="0">
                <a:solidFill>
                  <a:srgbClr val="FF0000"/>
                </a:solidFill>
              </a:rPr>
              <a:t>સંદર્ભ પ્રમાણે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in unexpected questions</a:t>
            </a:r>
          </a:p>
          <a:p>
            <a:r>
              <a:rPr lang="en-GB" dirty="0" smtClean="0"/>
              <a:t>Develop note taking skills – points not sentences</a:t>
            </a:r>
          </a:p>
          <a:p>
            <a:r>
              <a:rPr lang="en-GB" dirty="0" smtClean="0"/>
              <a:t>Practise talking about pictures, develop discussion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75432" y="119675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623731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96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C00000"/>
                </a:solidFill>
              </a:rPr>
              <a:t/>
            </a:r>
            <a:br>
              <a:rPr lang="en-GB" dirty="0" smtClean="0">
                <a:solidFill>
                  <a:srgbClr val="C00000"/>
                </a:solidFill>
              </a:rPr>
            </a:br>
            <a:r>
              <a:rPr lang="en-GB" dirty="0" smtClean="0">
                <a:solidFill>
                  <a:srgbClr val="C00000"/>
                </a:solidFill>
              </a:rPr>
              <a:t>Next Steps 2</a:t>
            </a:r>
            <a:br>
              <a:rPr lang="en-GB" dirty="0" smtClean="0">
                <a:solidFill>
                  <a:srgbClr val="C00000"/>
                </a:solidFill>
              </a:rPr>
            </a:b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Not focus solely on picture, develop discussion about wider topic of picture</a:t>
            </a:r>
          </a:p>
          <a:p>
            <a:r>
              <a:rPr lang="en-GB" dirty="0" smtClean="0"/>
              <a:t>Develop longer utterances, responding spontaneously</a:t>
            </a:r>
            <a:r>
              <a:rPr lang="gu-IN" dirty="0" smtClean="0"/>
              <a:t> </a:t>
            </a:r>
            <a:r>
              <a:rPr lang="gu-IN" sz="1900" b="1" dirty="0" smtClean="0">
                <a:solidFill>
                  <a:srgbClr val="FF0000"/>
                </a:solidFill>
              </a:rPr>
              <a:t>લંબાવવું, વધારવું, તાત્કાલિકતા</a:t>
            </a:r>
            <a:r>
              <a:rPr lang="gu-IN" dirty="0" smtClean="0"/>
              <a:t> </a:t>
            </a:r>
            <a:endParaRPr lang="en-GB" dirty="0" smtClean="0"/>
          </a:p>
          <a:p>
            <a:r>
              <a:rPr lang="en-GB" dirty="0" smtClean="0"/>
              <a:t>Develop answers by more details, justifying opinion, use different time frames</a:t>
            </a:r>
            <a:r>
              <a:rPr lang="gu-IN" dirty="0" smtClean="0"/>
              <a:t> </a:t>
            </a:r>
            <a:r>
              <a:rPr lang="gu-IN" sz="2200" b="1" dirty="0" smtClean="0">
                <a:solidFill>
                  <a:srgbClr val="FF0000"/>
                </a:solidFill>
              </a:rPr>
              <a:t>વધુ વિગત, પુરવાર સાથે, અનેક કાળ</a:t>
            </a:r>
            <a:endParaRPr lang="en-GB" sz="2200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Develop and incorporate higher level </a:t>
            </a:r>
            <a:r>
              <a:rPr lang="en-GB" sz="2800" dirty="0" smtClean="0">
                <a:solidFill>
                  <a:srgbClr val="FF0000"/>
                </a:solidFill>
              </a:rPr>
              <a:t>grammatical structures </a:t>
            </a:r>
            <a:r>
              <a:rPr lang="en-GB" dirty="0" smtClean="0"/>
              <a:t>for the Higher paper 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75432" y="119675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623731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0527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dirty="0" smtClean="0">
                <a:solidFill>
                  <a:srgbClr val="C00000"/>
                </a:solidFill>
              </a:rPr>
              <a:t>Higher Grammatical Structures</a:t>
            </a:r>
            <a:endParaRPr lang="en-GB" sz="4000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Varied </a:t>
            </a:r>
            <a:r>
              <a:rPr lang="gu-IN" sz="2000" dirty="0" smtClean="0">
                <a:solidFill>
                  <a:srgbClr val="FF0000"/>
                </a:solidFill>
              </a:rPr>
              <a:t>(વિધવિધ)</a:t>
            </a:r>
            <a:r>
              <a:rPr lang="en-GB" dirty="0" smtClean="0"/>
              <a:t>and </a:t>
            </a:r>
            <a:r>
              <a:rPr lang="en-GB" dirty="0" smtClean="0"/>
              <a:t>complex </a:t>
            </a:r>
            <a:r>
              <a:rPr lang="en-GB" dirty="0" smtClean="0"/>
              <a:t>word order</a:t>
            </a:r>
            <a:r>
              <a:rPr lang="gu-IN" sz="2000" dirty="0" smtClean="0">
                <a:solidFill>
                  <a:srgbClr val="FF0000"/>
                </a:solidFill>
              </a:rPr>
              <a:t>(જટિલ શબ્દ યોજના)</a:t>
            </a:r>
            <a:endParaRPr lang="en-GB" sz="2000" dirty="0" smtClean="0"/>
          </a:p>
          <a:p>
            <a:r>
              <a:rPr lang="en-GB" dirty="0" smtClean="0"/>
              <a:t>Using extended sentences including conjunctions, pronouns, reported speech, abstract </a:t>
            </a:r>
            <a:r>
              <a:rPr lang="en-GB" dirty="0" smtClean="0"/>
              <a:t>ideas</a:t>
            </a:r>
            <a:r>
              <a:rPr lang="gu-IN" sz="2000" dirty="0" smtClean="0">
                <a:solidFill>
                  <a:srgbClr val="FF0000"/>
                </a:solidFill>
              </a:rPr>
              <a:t>(સંયોજકો, સર્વનામ, ભૌતિક વિચારો વિ. નો વપરાશ</a:t>
            </a:r>
            <a:r>
              <a:rPr lang="gu-IN" dirty="0" smtClean="0"/>
              <a:t>)</a:t>
            </a:r>
            <a:endParaRPr lang="en-GB" dirty="0" smtClean="0"/>
          </a:p>
          <a:p>
            <a:r>
              <a:rPr lang="en-GB" dirty="0" smtClean="0"/>
              <a:t>Conceptually more challenging </a:t>
            </a:r>
            <a:r>
              <a:rPr lang="en-GB" dirty="0" smtClean="0"/>
              <a:t>language</a:t>
            </a:r>
            <a:r>
              <a:rPr lang="gu-IN" dirty="0" smtClean="0"/>
              <a:t> </a:t>
            </a:r>
            <a:r>
              <a:rPr lang="gu-IN" sz="2000" dirty="0" smtClean="0">
                <a:solidFill>
                  <a:srgbClr val="FF0000"/>
                </a:solidFill>
              </a:rPr>
              <a:t>(વધારે અઘરી ભાષા) </a:t>
            </a:r>
            <a:endParaRPr lang="en-GB" sz="2000" dirty="0" smtClean="0">
              <a:solidFill>
                <a:srgbClr val="FF0000"/>
              </a:solidFill>
            </a:endParaRPr>
          </a:p>
          <a:p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75432" y="119675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0" y="623731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417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5433" y="218728"/>
            <a:ext cx="8593137" cy="685800"/>
          </a:xfrm>
        </p:spPr>
        <p:txBody>
          <a:bodyPr/>
          <a:lstStyle/>
          <a:p>
            <a:pPr eaLnBrk="1" hangingPunct="1"/>
            <a:r>
              <a:rPr lang="en-GB" sz="35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Overview - Speaking</a:t>
            </a:r>
            <a:endParaRPr lang="en-GB" sz="3500" dirty="0" smtClean="0">
              <a:solidFill>
                <a:srgbClr val="C00000"/>
              </a:solidFill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75432" y="9144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75432" y="61722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499614"/>
              </p:ext>
            </p:extLst>
          </p:nvPr>
        </p:nvGraphicFramePr>
        <p:xfrm>
          <a:off x="1043608" y="914400"/>
          <a:ext cx="7650624" cy="48304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251920"/>
                <a:gridCol w="1391023"/>
                <a:gridCol w="2364738"/>
                <a:gridCol w="2642943"/>
              </a:tblGrid>
              <a:tr h="7103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36000" marB="3600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Title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36000" marB="3600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Length of assessment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36000" marB="36000" anchor="ctr"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2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Summary of assessment</a:t>
                      </a:r>
                      <a:endParaRPr lang="en-GB" sz="22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36000" marB="36000" anchor="ctr">
                    <a:solidFill>
                      <a:srgbClr val="99CCFF"/>
                    </a:solidFill>
                  </a:tcPr>
                </a:tc>
              </a:tr>
              <a:tr h="1281535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300"/>
                        </a:spcAft>
                      </a:pPr>
                      <a:r>
                        <a:rPr lang="en-GB" sz="23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Paper </a:t>
                      </a: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300"/>
                        </a:spcAft>
                      </a:pP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</a:t>
                      </a:r>
                      <a:r>
                        <a:rPr lang="en-GB" sz="23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</a:t>
                      </a:r>
                    </a:p>
                    <a:p>
                      <a:pPr marL="0" marR="0" defTabSz="107315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300"/>
                        </a:spcAft>
                      </a:pP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 </a:t>
                      </a:r>
                      <a:r>
                        <a:rPr lang="en-GB" sz="23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marks </a:t>
                      </a:r>
                      <a:endParaRPr lang="en-GB" sz="2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144000" marB="144000"/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Speaking</a:t>
                      </a:r>
                      <a:endParaRPr lang="en-GB" sz="2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144000" marB="1440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 = 7-9 </a:t>
                      </a:r>
                      <a:r>
                        <a:rPr lang="en-GB" sz="2300" b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minutes </a:t>
                      </a: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(plus 12</a:t>
                      </a:r>
                      <a:r>
                        <a:rPr lang="en-GB" sz="2300" b="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minutes preparation)</a:t>
                      </a:r>
                      <a:endParaRPr lang="en-GB" sz="2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144000" marB="144000"/>
                </a:tc>
                <a:tc rowSpan="2">
                  <a:txBody>
                    <a:bodyPr/>
                    <a:lstStyle/>
                    <a:p>
                      <a:pPr marL="0" indent="0">
                        <a:spcBef>
                          <a:spcPts val="800"/>
                        </a:spcBef>
                        <a:spcAft>
                          <a:spcPts val="300"/>
                        </a:spcAft>
                        <a:tabLst>
                          <a:tab pos="536575" algn="l"/>
                        </a:tabLst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Students will be assessed through </a:t>
                      </a:r>
                      <a:br>
                        <a:rPr lang="en-GB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3 tasks: </a:t>
                      </a:r>
                    </a:p>
                    <a:p>
                      <a:pPr marL="342900" indent="-342900">
                        <a:spcBef>
                          <a:spcPts val="8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  <a:tabLst>
                          <a:tab pos="536575" algn="l"/>
                        </a:tabLst>
                      </a:pPr>
                      <a:r>
                        <a:rPr lang="en-GB" sz="2000" b="0" kern="120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Role play</a:t>
                      </a: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342900" indent="-342900">
                        <a:spcBef>
                          <a:spcPts val="8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  <a:tabLst>
                          <a:tab pos="536575" algn="l"/>
                        </a:tabLst>
                      </a:pP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Q. based on picture stimuli and </a:t>
                      </a:r>
                    </a:p>
                    <a:p>
                      <a:pPr marL="342900" indent="-342900">
                        <a:spcBef>
                          <a:spcPts val="800"/>
                        </a:spcBef>
                        <a:spcAft>
                          <a:spcPts val="300"/>
                        </a:spcAft>
                        <a:buFont typeface="+mj-lt"/>
                        <a:buAutoNum type="arabicPeriod"/>
                        <a:tabLst>
                          <a:tab pos="536575" algn="l"/>
                        </a:tabLst>
                      </a:pP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Conversation</a:t>
                      </a:r>
                    </a:p>
                    <a:p>
                      <a:pPr marL="0" indent="0">
                        <a:spcBef>
                          <a:spcPts val="800"/>
                        </a:spcBef>
                        <a:spcAft>
                          <a:spcPts val="300"/>
                        </a:spcAft>
                        <a:buFont typeface="+mj-lt"/>
                        <a:buNone/>
                        <a:tabLst>
                          <a:tab pos="536575" algn="l"/>
                        </a:tabLst>
                      </a:pPr>
                      <a:r>
                        <a:rPr lang="en-GB" sz="2000" b="0" kern="1200" baseline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Reward Spontaneity and Interaction</a:t>
                      </a:r>
                      <a:endParaRPr lang="en-GB" sz="2000" b="0" kern="1200" dirty="0" smtClean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lvl="0" indent="0">
                        <a:spcBef>
                          <a:spcPts val="800"/>
                        </a:spcBef>
                        <a:spcAft>
                          <a:spcPts val="300"/>
                        </a:spcAft>
                        <a:buFont typeface="Arial" panose="020B0604020202020204" pitchFamily="34" charset="0"/>
                        <a:buNone/>
                        <a:tabLst>
                          <a:tab pos="536575" algn="l"/>
                        </a:tabLst>
                      </a:pPr>
                      <a:endParaRPr lang="en-GB" sz="2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144000" marB="144000"/>
                </a:tc>
              </a:tr>
              <a:tr h="274830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800"/>
                        </a:spcBef>
                        <a:spcAft>
                          <a:spcPts val="800"/>
                        </a:spcAft>
                      </a:pPr>
                      <a:r>
                        <a:rPr lang="en-GB" sz="2300" b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 = 10-12 minutes (plus 12</a:t>
                      </a:r>
                      <a:r>
                        <a:rPr lang="en-GB" sz="2300" b="0" baseline="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minutes preparation)</a:t>
                      </a:r>
                      <a:endParaRPr lang="en-GB" sz="2300" b="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7408" marR="67408" marT="144000" marB="144000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121020" y="33062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97113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2"/>
          <p:cNvSpPr>
            <a:spLocks noGrp="1" noChangeArrowheads="1"/>
          </p:cNvSpPr>
          <p:nvPr>
            <p:ph type="title"/>
          </p:nvPr>
        </p:nvSpPr>
        <p:spPr>
          <a:xfrm>
            <a:off x="298879" y="228600"/>
            <a:ext cx="8593137" cy="685800"/>
          </a:xfrm>
        </p:spPr>
        <p:txBody>
          <a:bodyPr/>
          <a:lstStyle/>
          <a:p>
            <a:pPr eaLnBrk="1" hangingPunct="1"/>
            <a:r>
              <a:rPr lang="en-GB" sz="34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	Speaking – Both Tiers</a:t>
            </a:r>
            <a:endParaRPr lang="en-GB" sz="3400" dirty="0" smtClean="0">
              <a:solidFill>
                <a:srgbClr val="C00000"/>
              </a:solidFill>
            </a:endParaRPr>
          </a:p>
        </p:txBody>
      </p:sp>
      <p:sp>
        <p:nvSpPr>
          <p:cNvPr id="160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5616" y="1219200"/>
            <a:ext cx="7465678" cy="4370039"/>
          </a:xfrm>
        </p:spPr>
        <p:txBody>
          <a:bodyPr>
            <a:normAutofit/>
          </a:bodyPr>
          <a:lstStyle/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3 tasks – Role play, picture based and  conversation</a:t>
            </a:r>
          </a:p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Conversation in two parts – Candidate’s presentation and Examiner questions</a:t>
            </a:r>
          </a:p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Candidate submits selected topic for conversation 2 weeks in advance</a:t>
            </a:r>
          </a:p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Candidate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has 12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Min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Preparation time</a:t>
            </a:r>
            <a:endParaRPr lang="en-GB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Makes notes on tasks 1 and 2 on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one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</a:p>
          <a:p>
            <a:pPr marL="357188" indent="-357188">
              <a:spcAft>
                <a:spcPts val="800"/>
              </a:spcAft>
              <a:tabLst>
                <a:tab pos="357188" algn="l"/>
              </a:tabLst>
            </a:pPr>
            <a:endParaRPr lang="en-GB" sz="29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Line 5"/>
          <p:cNvSpPr>
            <a:spLocks noChangeShapeType="1"/>
          </p:cNvSpPr>
          <p:nvPr/>
        </p:nvSpPr>
        <p:spPr bwMode="auto">
          <a:xfrm>
            <a:off x="275432" y="9144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275432" y="617220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27281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0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07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Speaking – </a:t>
            </a:r>
            <a:r>
              <a:rPr lang="en-GB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Foundation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Total 7 to 9 Minutes + 12 Minutes Prep</a:t>
            </a:r>
          </a:p>
          <a:p>
            <a:r>
              <a:rPr lang="en-GB" dirty="0" smtClean="0"/>
              <a:t>Note taking allowed in Prep – 1 page</a:t>
            </a:r>
          </a:p>
          <a:p>
            <a:r>
              <a:rPr lang="en-GB" dirty="0" smtClean="0"/>
              <a:t>Role Play Themes 1-4 for 1 to 1.5 Minutes</a:t>
            </a:r>
          </a:p>
          <a:p>
            <a:r>
              <a:rPr lang="en-GB" dirty="0" smtClean="0"/>
              <a:t>Picture based tasks 1-5 for 2.5 to 3 Mins.</a:t>
            </a:r>
          </a:p>
          <a:p>
            <a:r>
              <a:rPr lang="en-GB" dirty="0" smtClean="0"/>
              <a:t>Conversation based on 2 themes</a:t>
            </a:r>
          </a:p>
          <a:p>
            <a:r>
              <a:rPr lang="en-GB" dirty="0" smtClean="0"/>
              <a:t>One by Candidate, second by Board</a:t>
            </a:r>
          </a:p>
          <a:p>
            <a:r>
              <a:rPr lang="en-GB" dirty="0" smtClean="0"/>
              <a:t>Conversation for 3.5 to 4.5 Mins</a:t>
            </a: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179512" y="134076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98588" y="558924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2209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Speaking - Higher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Total </a:t>
            </a:r>
            <a:r>
              <a:rPr lang="en-GB" dirty="0" smtClean="0"/>
              <a:t>10 </a:t>
            </a:r>
            <a:r>
              <a:rPr lang="en-GB" dirty="0"/>
              <a:t>to </a:t>
            </a:r>
            <a:r>
              <a:rPr lang="en-GB" dirty="0" smtClean="0"/>
              <a:t>12 </a:t>
            </a:r>
            <a:r>
              <a:rPr lang="en-GB" dirty="0"/>
              <a:t>Minutes + 12 Minutes Prep</a:t>
            </a:r>
          </a:p>
          <a:p>
            <a:r>
              <a:rPr lang="en-GB" dirty="0"/>
              <a:t>Note taking allowed in </a:t>
            </a:r>
            <a:r>
              <a:rPr lang="en-GB" dirty="0" err="1"/>
              <a:t>prepn</a:t>
            </a:r>
            <a:r>
              <a:rPr lang="en-GB" dirty="0"/>
              <a:t> – 1 page</a:t>
            </a:r>
          </a:p>
          <a:p>
            <a:r>
              <a:rPr lang="en-GB" dirty="0"/>
              <a:t>Role Play Themes 1-4 for </a:t>
            </a:r>
            <a:r>
              <a:rPr lang="en-GB" dirty="0" smtClean="0"/>
              <a:t>2 </a:t>
            </a:r>
            <a:r>
              <a:rPr lang="en-GB" dirty="0"/>
              <a:t>to </a:t>
            </a:r>
            <a:r>
              <a:rPr lang="en-GB" dirty="0" smtClean="0"/>
              <a:t>2.5 </a:t>
            </a:r>
            <a:r>
              <a:rPr lang="en-GB" dirty="0"/>
              <a:t>Minutes</a:t>
            </a:r>
          </a:p>
          <a:p>
            <a:r>
              <a:rPr lang="en-GB" dirty="0"/>
              <a:t>Picture based tasks 1-5 for </a:t>
            </a:r>
            <a:r>
              <a:rPr lang="en-GB" dirty="0" smtClean="0"/>
              <a:t>3 </a:t>
            </a:r>
            <a:r>
              <a:rPr lang="en-GB" dirty="0"/>
              <a:t>to </a:t>
            </a:r>
            <a:r>
              <a:rPr lang="en-GB" dirty="0" smtClean="0"/>
              <a:t>3.5 </a:t>
            </a:r>
            <a:r>
              <a:rPr lang="en-GB" dirty="0"/>
              <a:t>Mins.</a:t>
            </a:r>
          </a:p>
          <a:p>
            <a:r>
              <a:rPr lang="en-GB" dirty="0"/>
              <a:t>Conversation based on 2 themes</a:t>
            </a:r>
          </a:p>
          <a:p>
            <a:r>
              <a:rPr lang="en-GB" dirty="0"/>
              <a:t>One by Candidate, second by Board</a:t>
            </a:r>
          </a:p>
          <a:p>
            <a:r>
              <a:rPr lang="en-GB" dirty="0"/>
              <a:t>Conversation for 5</a:t>
            </a:r>
            <a:r>
              <a:rPr lang="en-GB" dirty="0" smtClean="0"/>
              <a:t> </a:t>
            </a:r>
            <a:r>
              <a:rPr lang="en-GB" dirty="0"/>
              <a:t>to </a:t>
            </a:r>
            <a:r>
              <a:rPr lang="en-GB" dirty="0" smtClean="0"/>
              <a:t>6 </a:t>
            </a:r>
            <a:r>
              <a:rPr lang="en-GB" dirty="0"/>
              <a:t>Mins</a:t>
            </a:r>
          </a:p>
          <a:p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395536" y="551723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275432" y="134076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093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Questioning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</a:pPr>
            <a:r>
              <a:rPr lang="en-GB" dirty="0" smtClean="0"/>
              <a:t>Must allow candidates to</a:t>
            </a:r>
          </a:p>
          <a:p>
            <a:r>
              <a:rPr lang="en-GB" dirty="0" smtClean="0"/>
              <a:t>Answer quite freely</a:t>
            </a:r>
          </a:p>
          <a:p>
            <a:r>
              <a:rPr lang="en-GB" dirty="0" smtClean="0"/>
              <a:t>Produce extended sequences of speech</a:t>
            </a:r>
          </a:p>
          <a:p>
            <a:r>
              <a:rPr lang="en-GB" dirty="0" smtClean="0"/>
              <a:t>Develop conversations</a:t>
            </a:r>
            <a:r>
              <a:rPr lang="gu-IN" dirty="0" smtClean="0"/>
              <a:t> </a:t>
            </a:r>
            <a:r>
              <a:rPr lang="gu-IN" sz="2000" b="1" dirty="0" smtClean="0">
                <a:solidFill>
                  <a:srgbClr val="FF0000"/>
                </a:solidFill>
              </a:rPr>
              <a:t>વાતચીત</a:t>
            </a:r>
            <a:r>
              <a:rPr lang="en-GB" dirty="0" smtClean="0"/>
              <a:t> </a:t>
            </a:r>
            <a:r>
              <a:rPr lang="en-GB" dirty="0" smtClean="0"/>
              <a:t>and discussions</a:t>
            </a:r>
            <a:r>
              <a:rPr lang="gu-IN" dirty="0" smtClean="0"/>
              <a:t> </a:t>
            </a:r>
            <a:r>
              <a:rPr lang="gu-IN" sz="2000" b="1" dirty="0" smtClean="0">
                <a:solidFill>
                  <a:srgbClr val="FF0000"/>
                </a:solidFill>
              </a:rPr>
              <a:t>ચર્ચા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Give and justify </a:t>
            </a:r>
            <a:r>
              <a:rPr lang="gu-IN" sz="2000" b="1" dirty="0" smtClean="0">
                <a:solidFill>
                  <a:srgbClr val="FF0000"/>
                </a:solidFill>
              </a:rPr>
              <a:t>પુરવાર સાથે</a:t>
            </a:r>
            <a:r>
              <a:rPr lang="gu-IN" dirty="0" smtClean="0"/>
              <a:t> </a:t>
            </a:r>
            <a:r>
              <a:rPr lang="en-GB" dirty="0" smtClean="0"/>
              <a:t>thoughts</a:t>
            </a:r>
            <a:r>
              <a:rPr lang="gu-IN" dirty="0" smtClean="0"/>
              <a:t> </a:t>
            </a:r>
            <a:r>
              <a:rPr lang="gu-IN" sz="2100" b="1" dirty="0" smtClean="0">
                <a:solidFill>
                  <a:srgbClr val="FF0000"/>
                </a:solidFill>
              </a:rPr>
              <a:t>વિચારો</a:t>
            </a:r>
            <a:r>
              <a:rPr lang="en-GB" sz="2400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and opinions</a:t>
            </a:r>
            <a:r>
              <a:rPr lang="gu-IN" dirty="0" smtClean="0"/>
              <a:t> </a:t>
            </a:r>
            <a:r>
              <a:rPr lang="gu-IN" sz="2000" b="1" dirty="0" smtClean="0">
                <a:solidFill>
                  <a:srgbClr val="FF0000"/>
                </a:solidFill>
              </a:rPr>
              <a:t>મંતવ્યો</a:t>
            </a:r>
            <a:endParaRPr lang="en-GB" sz="2000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Use a wide variety</a:t>
            </a:r>
            <a:r>
              <a:rPr lang="gu-IN" dirty="0" smtClean="0"/>
              <a:t> </a:t>
            </a:r>
            <a:r>
              <a:rPr lang="gu-IN" sz="1900" b="1" dirty="0" smtClean="0">
                <a:solidFill>
                  <a:srgbClr val="FF0000"/>
                </a:solidFill>
              </a:rPr>
              <a:t>વિવિધતા</a:t>
            </a:r>
            <a:r>
              <a:rPr lang="en-GB" sz="1900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of tenses</a:t>
            </a:r>
            <a:r>
              <a:rPr lang="gu-IN" dirty="0" smtClean="0"/>
              <a:t> </a:t>
            </a:r>
            <a:r>
              <a:rPr lang="gu-IN" sz="1900" b="1" dirty="0" smtClean="0">
                <a:solidFill>
                  <a:srgbClr val="FF0000"/>
                </a:solidFill>
              </a:rPr>
              <a:t>કાળ</a:t>
            </a:r>
            <a:endParaRPr lang="en-GB" sz="1900" b="1" dirty="0" smtClean="0">
              <a:solidFill>
                <a:srgbClr val="FF0000"/>
              </a:solidFill>
            </a:endParaRPr>
          </a:p>
          <a:p>
            <a:r>
              <a:rPr lang="en-GB" dirty="0" smtClean="0"/>
              <a:t>Respond to unpredictable </a:t>
            </a:r>
            <a:r>
              <a:rPr lang="gu-IN" sz="1900" b="1" dirty="0" smtClean="0">
                <a:solidFill>
                  <a:srgbClr val="FF0000"/>
                </a:solidFill>
              </a:rPr>
              <a:t>અણધાર્યા</a:t>
            </a:r>
            <a:r>
              <a:rPr lang="gu-IN" sz="2200" b="1" dirty="0" smtClean="0">
                <a:solidFill>
                  <a:srgbClr val="FF0000"/>
                </a:solidFill>
              </a:rPr>
              <a:t> </a:t>
            </a:r>
            <a:r>
              <a:rPr lang="en-GB" dirty="0" smtClean="0"/>
              <a:t>questions</a:t>
            </a:r>
          </a:p>
          <a:p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41277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23528" y="623731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569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Role Play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2296" indent="0">
              <a:buNone/>
            </a:pPr>
            <a:r>
              <a:rPr lang="en-GB" sz="2800" dirty="0" smtClean="0"/>
              <a:t>Foundation &amp; Higher</a:t>
            </a:r>
          </a:p>
          <a:p>
            <a:pPr marL="82296" indent="0">
              <a:buNone/>
            </a:pPr>
            <a:r>
              <a:rPr lang="en-GB" sz="2800" dirty="0" smtClean="0"/>
              <a:t>Candidates given paper in Preparation Time</a:t>
            </a:r>
          </a:p>
          <a:p>
            <a:r>
              <a:rPr lang="en-GB" sz="2800" dirty="0" smtClean="0"/>
              <a:t>5 utterances</a:t>
            </a:r>
            <a:r>
              <a:rPr lang="gu-IN" sz="2800" dirty="0" smtClean="0"/>
              <a:t> </a:t>
            </a:r>
            <a:r>
              <a:rPr lang="en-GB" sz="2800" dirty="0" smtClean="0"/>
              <a:t>to 5 bullet points in 1 to 1.5 Minutes</a:t>
            </a:r>
          </a:p>
          <a:p>
            <a:r>
              <a:rPr lang="en-GB" sz="2800" dirty="0" smtClean="0"/>
              <a:t>Assessment focus on Communication</a:t>
            </a:r>
            <a:r>
              <a:rPr lang="gu-IN" sz="2800" dirty="0" smtClean="0"/>
              <a:t> </a:t>
            </a:r>
            <a:r>
              <a:rPr lang="gu-IN" sz="2000" b="1" dirty="0" smtClean="0"/>
              <a:t>(</a:t>
            </a:r>
            <a:r>
              <a:rPr lang="gu-IN" sz="2000" b="1" dirty="0" smtClean="0">
                <a:solidFill>
                  <a:srgbClr val="FF0000"/>
                </a:solidFill>
              </a:rPr>
              <a:t>વાતચીત</a:t>
            </a:r>
            <a:r>
              <a:rPr lang="gu-IN" sz="2000" b="1" dirty="0" smtClean="0"/>
              <a:t>)</a:t>
            </a:r>
            <a:endParaRPr lang="en-GB" sz="2000" b="1" dirty="0" smtClean="0"/>
          </a:p>
          <a:p>
            <a:r>
              <a:rPr lang="en-GB" sz="2800" dirty="0" smtClean="0"/>
              <a:t>Each answer carries a maximum of 2 marks,  Total 10 marks</a:t>
            </a:r>
          </a:p>
          <a:p>
            <a:r>
              <a:rPr lang="en-GB" sz="2800" dirty="0" smtClean="0"/>
              <a:t>Look at SAMs</a:t>
            </a:r>
            <a:endParaRPr lang="en-GB" sz="28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34076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627063" y="5589240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50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Picture based tasks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400" dirty="0" smtClean="0"/>
              <a:t>Candidates given paper with guidance in Gujarati during preparation time</a:t>
            </a:r>
          </a:p>
          <a:p>
            <a:r>
              <a:rPr lang="en-GB" sz="2400" dirty="0" smtClean="0"/>
              <a:t>Examiner will ask 5 compulsory questions with no follow-up questions</a:t>
            </a:r>
          </a:p>
          <a:p>
            <a:r>
              <a:rPr lang="en-GB" sz="2400" dirty="0" smtClean="0"/>
              <a:t>May repeat question but not change it </a:t>
            </a:r>
          </a:p>
          <a:p>
            <a:r>
              <a:rPr lang="en-GB" sz="2400" dirty="0" smtClean="0">
                <a:solidFill>
                  <a:srgbClr val="FF0000"/>
                </a:solidFill>
              </a:rPr>
              <a:t>For Higher level, one question unexpected</a:t>
            </a:r>
          </a:p>
          <a:p>
            <a:r>
              <a:rPr lang="en-GB" sz="2400" dirty="0" smtClean="0"/>
              <a:t>Assessment on Communication + Content </a:t>
            </a:r>
            <a:r>
              <a:rPr lang="gu-IN" sz="2400" dirty="0" smtClean="0"/>
              <a:t>– </a:t>
            </a:r>
            <a:r>
              <a:rPr lang="gu-IN" sz="2000" dirty="0" smtClean="0">
                <a:solidFill>
                  <a:srgbClr val="FF0000"/>
                </a:solidFill>
              </a:rPr>
              <a:t>વાતચીત</a:t>
            </a:r>
            <a:r>
              <a:rPr lang="gu-IN" sz="2000" b="1" dirty="0" smtClean="0">
                <a:solidFill>
                  <a:srgbClr val="FF0000"/>
                </a:solidFill>
              </a:rPr>
              <a:t> </a:t>
            </a:r>
            <a:r>
              <a:rPr lang="gu-IN" sz="2000" b="1" dirty="0" smtClean="0">
                <a:solidFill>
                  <a:srgbClr val="FF0000"/>
                </a:solidFill>
              </a:rPr>
              <a:t>+ વિગત </a:t>
            </a:r>
            <a:r>
              <a:rPr lang="en-GB" sz="2400" dirty="0" smtClean="0"/>
              <a:t>(16 marks)</a:t>
            </a:r>
          </a:p>
          <a:p>
            <a:r>
              <a:rPr lang="en-GB" sz="2400" dirty="0" smtClean="0"/>
              <a:t>And Linguistic Knowledge and Accuracy </a:t>
            </a:r>
            <a:r>
              <a:rPr lang="gu-IN" sz="2000" b="1" dirty="0" smtClean="0">
                <a:solidFill>
                  <a:srgbClr val="FF0000"/>
                </a:solidFill>
              </a:rPr>
              <a:t>ભાષાજ્ઞાન + ચોકસાઇ</a:t>
            </a:r>
            <a:r>
              <a:rPr lang="gu-IN" sz="2400" dirty="0" smtClean="0"/>
              <a:t> </a:t>
            </a:r>
            <a:r>
              <a:rPr lang="en-GB" sz="2400" dirty="0" smtClean="0"/>
              <a:t>(8 marks)</a:t>
            </a:r>
          </a:p>
          <a:p>
            <a:r>
              <a:rPr lang="en-GB" sz="2400" dirty="0" smtClean="0"/>
              <a:t>Look at SAMs</a:t>
            </a:r>
          </a:p>
          <a:p>
            <a:pPr marL="82296" indent="0">
              <a:buNone/>
            </a:pPr>
            <a:endParaRPr lang="en-GB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196752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467544" y="6093296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79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C00000"/>
                </a:solidFill>
              </a:rPr>
              <a:t>Speaking - Conversation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This is in 2 parts</a:t>
            </a:r>
          </a:p>
          <a:p>
            <a:r>
              <a:rPr lang="en-GB" sz="2800" dirty="0" smtClean="0"/>
              <a:t>Part 1- Student will choose one Topic in advance of assessment </a:t>
            </a:r>
          </a:p>
          <a:p>
            <a:r>
              <a:rPr lang="en-GB" sz="2800" dirty="0" smtClean="0"/>
              <a:t>Student presentation for 1 Min.</a:t>
            </a:r>
          </a:p>
          <a:p>
            <a:r>
              <a:rPr lang="en-GB" sz="2800" dirty="0" smtClean="0"/>
              <a:t>Examiner will continue with the conversation</a:t>
            </a:r>
          </a:p>
          <a:p>
            <a:r>
              <a:rPr lang="en-GB" sz="2800" dirty="0" smtClean="0"/>
              <a:t>Part 2 – Examiner selects a different theme</a:t>
            </a:r>
          </a:p>
          <a:p>
            <a:r>
              <a:rPr lang="en-GB" sz="2800" dirty="0" smtClean="0"/>
              <a:t>Assessment – C&amp;C, LK &amp; A, Interaction and Spontaneity</a:t>
            </a:r>
            <a:r>
              <a:rPr lang="gu-IN" dirty="0" smtClean="0"/>
              <a:t> </a:t>
            </a:r>
            <a:r>
              <a:rPr lang="gu-IN" sz="2000" dirty="0" smtClean="0">
                <a:solidFill>
                  <a:srgbClr val="FF0000"/>
                </a:solidFill>
              </a:rPr>
              <a:t>વાતચીત</a:t>
            </a:r>
            <a:r>
              <a:rPr lang="gu-IN" sz="2200" b="1" dirty="0" smtClean="0">
                <a:solidFill>
                  <a:srgbClr val="FF0000"/>
                </a:solidFill>
              </a:rPr>
              <a:t>, </a:t>
            </a:r>
            <a:r>
              <a:rPr lang="gu-IN" sz="2200" b="1" dirty="0" smtClean="0">
                <a:solidFill>
                  <a:srgbClr val="FF0000"/>
                </a:solidFill>
              </a:rPr>
              <a:t>વિગત, ભાષાજ્ઞાન, ચોકસાઇ, ચર્ચા અને તાત્કાલિકતા</a:t>
            </a:r>
            <a:r>
              <a:rPr lang="gu-IN" sz="2200" b="1" dirty="0" smtClean="0"/>
              <a:t> </a:t>
            </a:r>
            <a:r>
              <a:rPr lang="en-GB" dirty="0" smtClean="0"/>
              <a:t> </a:t>
            </a:r>
            <a:r>
              <a:rPr lang="en-GB" sz="2800" dirty="0" smtClean="0"/>
              <a:t>(36 marks)</a:t>
            </a:r>
            <a:endParaRPr lang="en-GB" sz="2800" dirty="0"/>
          </a:p>
        </p:txBody>
      </p:sp>
      <p:sp>
        <p:nvSpPr>
          <p:cNvPr id="4" name="Line 5"/>
          <p:cNvSpPr>
            <a:spLocks noChangeShapeType="1"/>
          </p:cNvSpPr>
          <p:nvPr/>
        </p:nvSpPr>
        <p:spPr bwMode="auto">
          <a:xfrm>
            <a:off x="275432" y="1340768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395536" y="6186983"/>
            <a:ext cx="8593138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13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1890</TotalTime>
  <Words>572</Words>
  <Application>Microsoft Office PowerPoint</Application>
  <PresentationFormat>On-screen Show (4:3)</PresentationFormat>
  <Paragraphs>104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Solstice</vt:lpstr>
      <vt:lpstr> Consortium of Gujarati Schools  GCSE Speaking 2018   </vt:lpstr>
      <vt:lpstr> Overview - Speaking</vt:lpstr>
      <vt:lpstr> Speaking – Both Tiers</vt:lpstr>
      <vt:lpstr>Speaking – Foundation</vt:lpstr>
      <vt:lpstr>Speaking - Higher</vt:lpstr>
      <vt:lpstr>Questioning</vt:lpstr>
      <vt:lpstr>Role Play</vt:lpstr>
      <vt:lpstr>Picture based tasks</vt:lpstr>
      <vt:lpstr>Speaking - Conversation</vt:lpstr>
      <vt:lpstr> Next Steps 1 </vt:lpstr>
      <vt:lpstr> Next Steps 2 </vt:lpstr>
      <vt:lpstr>Higher Grammatical Structures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GCSE and A/AS levels for first teaching 2018</dc:title>
  <dc:creator>Jayant</dc:creator>
  <cp:lastModifiedBy>Jayant</cp:lastModifiedBy>
  <cp:revision>163</cp:revision>
  <cp:lastPrinted>2017-08-30T22:02:22Z</cp:lastPrinted>
  <dcterms:created xsi:type="dcterms:W3CDTF">2017-08-24T21:36:40Z</dcterms:created>
  <dcterms:modified xsi:type="dcterms:W3CDTF">2019-07-18T21:31:16Z</dcterms:modified>
</cp:coreProperties>
</file>