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1" r:id="rId3"/>
    <p:sldId id="267" r:id="rId4"/>
    <p:sldId id="278" r:id="rId5"/>
    <p:sldId id="279" r:id="rId6"/>
    <p:sldId id="280" r:id="rId7"/>
    <p:sldId id="281" r:id="rId8"/>
    <p:sldId id="286" r:id="rId9"/>
    <p:sldId id="287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BC6FE-9E88-4201-B6D4-74CD0CC5537C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0BABB-1A18-4BD8-A156-6715B7B4A2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228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107260-CBD5-4176-99A9-1075BFD9A502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14876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46416-80FE-44B6-A0F4-20438F023E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939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6416-80FE-44B6-A0F4-20438F023EEA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1466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6416-80FE-44B6-A0F4-20438F023EE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195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3596" y="620688"/>
            <a:ext cx="7848872" cy="4752528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b="1" dirty="0" smtClean="0">
                <a:solidFill>
                  <a:srgbClr val="C00000"/>
                </a:solidFill>
              </a:rPr>
              <a:t>Consortium of Gujarati Schools</a:t>
            </a:r>
            <a:r>
              <a:rPr lang="en-GB" dirty="0"/>
              <a:t/>
            </a:r>
            <a:br>
              <a:rPr lang="en-GB" dirty="0"/>
            </a:br>
            <a:r>
              <a:rPr lang="en-GB" b="1" dirty="0" smtClean="0">
                <a:solidFill>
                  <a:srgbClr val="C00000"/>
                </a:solidFill>
              </a:rPr>
              <a:t/>
            </a:r>
            <a:br>
              <a:rPr lang="en-GB" b="1" dirty="0" smtClean="0">
                <a:solidFill>
                  <a:srgbClr val="C00000"/>
                </a:solidFill>
              </a:rPr>
            </a:br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Teaching Gujarati Literature – Improving Gujarati Learning</a:t>
            </a:r>
            <a:b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en-GB" sz="3100" baseline="30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sz="31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July 2019</a:t>
            </a:r>
            <a:br>
              <a:rPr lang="en-GB" sz="31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1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London</a:t>
            </a:r>
            <a:r>
              <a:rPr lang="en-GB" dirty="0"/>
              <a:t/>
            </a:r>
            <a:br>
              <a:rPr lang="en-GB" dirty="0"/>
            </a:br>
            <a:r>
              <a:rPr lang="en-GB" sz="3100" dirty="0" smtClean="0"/>
              <a:t/>
            </a:r>
            <a:br>
              <a:rPr lang="en-GB" sz="3100" dirty="0" smtClean="0"/>
            </a:br>
            <a:endParaRPr lang="en-GB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19872" y="4005064"/>
            <a:ext cx="5328592" cy="360040"/>
          </a:xfrm>
        </p:spPr>
        <p:txBody>
          <a:bodyPr>
            <a:normAutofit fontScale="25000" lnSpcReduction="20000"/>
          </a:bodyPr>
          <a:lstStyle/>
          <a:p>
            <a:r>
              <a:rPr lang="en-GB" dirty="0" smtClean="0"/>
              <a:t>                                                                                        </a:t>
            </a:r>
            <a:endParaRPr lang="en-GB" sz="9000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9000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5200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GB" sz="8000" b="1" dirty="0" smtClean="0">
                <a:solidFill>
                  <a:schemeClr val="tx1"/>
                </a:solidFill>
              </a:rPr>
              <a:t>Dr Jagdishbhai </a:t>
            </a:r>
            <a:r>
              <a:rPr lang="en-GB" sz="8000" b="1" dirty="0">
                <a:solidFill>
                  <a:schemeClr val="tx1"/>
                </a:solidFill>
              </a:rPr>
              <a:t>Dave</a:t>
            </a:r>
          </a:p>
          <a:p>
            <a:pPr algn="r"/>
            <a:r>
              <a:rPr lang="en-GB" sz="8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Jayant  Tanna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75432" y="914400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550862" y="5877272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90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1" dirty="0" smtClean="0">
                <a:solidFill>
                  <a:srgbClr val="00B050"/>
                </a:solidFill>
              </a:rPr>
              <a:t/>
            </a:r>
            <a:br>
              <a:rPr lang="en-GB" sz="4000" b="1" dirty="0" smtClean="0">
                <a:solidFill>
                  <a:srgbClr val="00B050"/>
                </a:solidFill>
              </a:rPr>
            </a:br>
            <a:r>
              <a:rPr lang="en-GB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sz="31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GB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Gujarati A </a:t>
            </a:r>
            <a:r>
              <a:rPr lang="en-GB" sz="31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levels will look </a:t>
            </a:r>
            <a:r>
              <a:rPr lang="en-GB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en-GB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12776"/>
            <a:ext cx="7498080" cy="4800600"/>
          </a:xfrm>
        </p:spPr>
        <p:txBody>
          <a:bodyPr>
            <a:normAutofit/>
          </a:bodyPr>
          <a:lstStyle/>
          <a:p>
            <a:pPr marL="457200" indent="-457200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Assessment for A Levels will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be by examinations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 the end of the course. First teaching in Sept 2018, first exams in Summer 2020.</a:t>
            </a:r>
          </a:p>
          <a:p>
            <a:pPr marL="457200" indent="-457200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There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will be no AS Level Gujarati examinations. 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Listening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, Reading and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Writing skills only will be assessed, NOT Speaking skills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Instead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, students will be required to apply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three language skills in combination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 new emphasis will be on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culture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and society, past and present,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of Gujarat </a:t>
            </a:r>
          </a:p>
          <a:p>
            <a:pPr marL="457200" indent="-457200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 emphasis on a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requirement for critical analysis and evaluation 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75432" y="1268760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550862" y="6021288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76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 of new Content – Literature (1)</a:t>
            </a:r>
            <a:endParaRPr lang="en-GB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study either a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literary work and a film, or two literary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works</a:t>
            </a:r>
          </a:p>
          <a:p>
            <a:endParaRPr lang="gu-IN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list of literary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works includes</a:t>
            </a:r>
          </a:p>
          <a:p>
            <a:endParaRPr lang="gu-IN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3816" lvl="3" indent="0">
              <a:buNone/>
            </a:pPr>
            <a:r>
              <a:rPr lang="gu-I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‘સાત પગલાં આકાશમાં’, </a:t>
            </a:r>
            <a:r>
              <a:rPr lang="gu-IN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કુન્દનિકા કાપડીઆ</a:t>
            </a:r>
            <a:endParaRPr lang="en-GB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3816" lvl="3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gu-I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જય હો’, </a:t>
            </a:r>
            <a:r>
              <a:rPr lang="gu-IN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જય વસાવડા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13816" lvl="3" indent="0">
              <a:buNone/>
            </a:pPr>
            <a:r>
              <a:rPr lang="gu-I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‘અમાસના તારા’, </a:t>
            </a:r>
            <a:r>
              <a:rPr lang="gu-IN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કિશનસિંહ ચાવડા</a:t>
            </a:r>
            <a:endParaRPr lang="en-GB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3816" lvl="3" indent="0">
              <a:buNone/>
            </a:pPr>
            <a:endParaRPr lang="en-GB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The list of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films includes </a:t>
            </a:r>
          </a:p>
          <a:p>
            <a:endParaRPr lang="gu-IN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3816" lvl="3" indent="0">
              <a:buNone/>
            </a:pPr>
            <a:r>
              <a:rPr lang="gu-I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‘કેવી રીતે જઈશ’, </a:t>
            </a:r>
            <a:r>
              <a:rPr lang="gu-IN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અભિષેક જૈન</a:t>
            </a:r>
            <a:endParaRPr lang="en-GB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3816" lvl="3" indent="0">
              <a:buNone/>
            </a:pPr>
            <a:r>
              <a:rPr lang="gu-I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‘ભવની ભવાઈ’, </a:t>
            </a:r>
            <a:r>
              <a:rPr lang="gu-IN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કેતન મહેતા</a:t>
            </a:r>
            <a:endParaRPr lang="en-GB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3816" lvl="3" indent="0">
              <a:buNone/>
            </a:pPr>
            <a:r>
              <a:rPr lang="gu-I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‘હુ તુ તુ આવી રમતની ઋતુ’, </a:t>
            </a:r>
            <a:r>
              <a:rPr lang="gu-IN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શિતલ શાહ</a:t>
            </a:r>
            <a:r>
              <a:rPr lang="gu-I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gu-IN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3816" lvl="3" indent="0">
              <a:buNone/>
            </a:pPr>
            <a:r>
              <a:rPr lang="gu-IN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13816" lvl="3" indent="0">
              <a:buNone/>
            </a:pPr>
            <a:endParaRPr lang="en-GB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endParaRPr lang="en-GB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75432" y="1412776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75432" y="6165304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38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 of new Content </a:t>
            </a:r>
            <a:r>
              <a:rPr lang="en-GB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Research(2)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to choose one research subject from 4 themes – Women in Gujarati society; Influence of </a:t>
            </a:r>
            <a:r>
              <a:rPr lang="en-GB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Gandhiji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Tourism in Gujarat; Law and Order in Gujarat</a:t>
            </a:r>
          </a:p>
          <a:p>
            <a:pPr marL="82296" indent="0">
              <a:buNone/>
            </a:pP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Paper 1 has a reading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and writing question based on an aspect of the student’s chosen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subject</a:t>
            </a:r>
          </a:p>
          <a:p>
            <a:pPr marL="82296" indent="0">
              <a:buNone/>
            </a:pP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 reads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 text and then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answers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 question, incorporating information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and ideas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from both the text and their research findings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75432" y="1412776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427832" y="6093296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25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1 Translate, Comprehend, Research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2hr 30 min, 40% of total, 80 marks</a:t>
            </a:r>
          </a:p>
          <a:p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Section A: Translation into English – 20 marks 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Section B: Reading comprehension – 20 marks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Section C: Writing (research question) – 40 marks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 Section C, the student reads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text and then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answers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question, incorporating information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and ideas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from both the text and their research findings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Topics – Women in society, 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Gandhiji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Tourism, Law and Order</a:t>
            </a:r>
          </a:p>
          <a:p>
            <a:endParaRPr lang="en-GB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75432" y="1412776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427832" y="6093296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427832" y="1988840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11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2 Translate, Respond to Literature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2hr 40 min, 30% of total, 110 marks</a:t>
            </a:r>
          </a:p>
          <a:p>
            <a:endParaRPr lang="en-GB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Section A: Translation into Gujarati – 20 marks 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Section B: Respond to 2 texts – 2X45 marks OR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Section B: Respond to 1 text – 45 marks AND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Section C: Respond to 1 film – 45 marks</a:t>
            </a:r>
          </a:p>
          <a:p>
            <a:endParaRPr lang="en-GB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u-IN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‘સાત </a:t>
            </a:r>
            <a:r>
              <a:rPr lang="gu-IN" sz="2000" b="1" dirty="0">
                <a:latin typeface="Arial" panose="020B0604020202020204" pitchFamily="34" charset="0"/>
                <a:cs typeface="Arial" panose="020B0604020202020204" pitchFamily="34" charset="0"/>
              </a:rPr>
              <a:t>પગલાં આકાશમાં’, </a:t>
            </a:r>
            <a:r>
              <a:rPr lang="gu-IN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કુન્દનિકા </a:t>
            </a:r>
            <a:r>
              <a:rPr lang="gu-IN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કાપડીઆ</a:t>
            </a:r>
            <a:r>
              <a:rPr lang="en-GB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gu-IN" sz="2000" b="1" dirty="0">
                <a:latin typeface="Arial" panose="020B0604020202020204" pitchFamily="34" charset="0"/>
                <a:cs typeface="Arial" panose="020B0604020202020204" pitchFamily="34" charset="0"/>
              </a:rPr>
              <a:t>જય હો’, </a:t>
            </a:r>
            <a:r>
              <a:rPr lang="gu-IN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જય </a:t>
            </a:r>
            <a:r>
              <a:rPr lang="gu-IN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વસાવડા</a:t>
            </a:r>
            <a:r>
              <a:rPr lang="en-GB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gu-IN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gu-IN" sz="2000" b="1" dirty="0">
                <a:latin typeface="Arial" panose="020B0604020202020204" pitchFamily="34" charset="0"/>
                <a:cs typeface="Arial" panose="020B0604020202020204" pitchFamily="34" charset="0"/>
              </a:rPr>
              <a:t>અમાસના તારા’, </a:t>
            </a:r>
            <a:r>
              <a:rPr lang="gu-IN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કિશનસિંહ </a:t>
            </a:r>
            <a:r>
              <a:rPr lang="gu-IN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ચાવડા</a:t>
            </a:r>
            <a:endParaRPr lang="en-GB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endParaRPr lang="en-GB" sz="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u-IN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‘કેવી </a:t>
            </a:r>
            <a:r>
              <a:rPr lang="gu-IN" sz="2000" b="1" dirty="0">
                <a:latin typeface="Arial" panose="020B0604020202020204" pitchFamily="34" charset="0"/>
                <a:cs typeface="Arial" panose="020B0604020202020204" pitchFamily="34" charset="0"/>
              </a:rPr>
              <a:t>રીતે જઈશ’, </a:t>
            </a:r>
            <a:r>
              <a:rPr lang="gu-IN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અભિષેક </a:t>
            </a:r>
            <a:r>
              <a:rPr lang="gu-IN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જૈન</a:t>
            </a:r>
            <a:r>
              <a:rPr lang="en-GB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gu-IN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gu-IN" sz="2000" b="1" dirty="0">
                <a:latin typeface="Arial" panose="020B0604020202020204" pitchFamily="34" charset="0"/>
                <a:cs typeface="Arial" panose="020B0604020202020204" pitchFamily="34" charset="0"/>
              </a:rPr>
              <a:t>ભવની ભવાઈ’, </a:t>
            </a:r>
            <a:r>
              <a:rPr lang="gu-IN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કેતન </a:t>
            </a:r>
            <a:r>
              <a:rPr lang="gu-IN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મહેતા</a:t>
            </a:r>
            <a:r>
              <a:rPr lang="en-GB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r>
              <a:rPr lang="gu-IN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gu-IN" sz="2000" b="1" dirty="0">
                <a:latin typeface="Arial" panose="020B0604020202020204" pitchFamily="34" charset="0"/>
                <a:cs typeface="Arial" panose="020B0604020202020204" pitchFamily="34" charset="0"/>
              </a:rPr>
              <a:t>હુ તુ તુ આવી રમતની ઋતુ’, </a:t>
            </a:r>
            <a:r>
              <a:rPr lang="gu-IN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શિતલ શાહ</a:t>
            </a:r>
            <a:r>
              <a:rPr lang="gu-IN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gu-IN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endParaRPr lang="en-GB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75432" y="1412776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427832" y="6093296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427832" y="1988840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35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3 Listen, Read and Write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2hr 15 min, 30% of total, 60 marks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Section A: Listening comprehension –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0 marks</a:t>
            </a: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Listen to a recording and respond to questions</a:t>
            </a: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Audio files on website for practice </a:t>
            </a:r>
          </a:p>
          <a:p>
            <a:pPr lvl="1"/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Section B: Listening, reading and writing – 30 marks</a:t>
            </a: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Summarise a listening source and a text on sub theme</a:t>
            </a: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Evaluate points of view in both sources and state which views you agree with and why</a:t>
            </a:r>
            <a:endParaRPr lang="en-GB" sz="2000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75432" y="1412776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427832" y="6093296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427832" y="2132856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03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GCSE Gujarati Results </a:t>
            </a:r>
            <a:r>
              <a:rPr lang="en-GB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2010-18</a:t>
            </a:r>
            <a:endParaRPr lang="en-GB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3439483"/>
              </p:ext>
            </p:extLst>
          </p:nvPr>
        </p:nvGraphicFramePr>
        <p:xfrm>
          <a:off x="1043608" y="1484786"/>
          <a:ext cx="7848873" cy="38651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1027"/>
                <a:gridCol w="347831"/>
                <a:gridCol w="423446"/>
                <a:gridCol w="423446"/>
                <a:gridCol w="423446"/>
                <a:gridCol w="317585"/>
                <a:gridCol w="317585"/>
                <a:gridCol w="317585"/>
                <a:gridCol w="257093"/>
                <a:gridCol w="967876"/>
                <a:gridCol w="574675"/>
                <a:gridCol w="589800"/>
                <a:gridCol w="483939"/>
                <a:gridCol w="589800"/>
                <a:gridCol w="483939"/>
                <a:gridCol w="589800"/>
              </a:tblGrid>
              <a:tr h="29732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Grade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A*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A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B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C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D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E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F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G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U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Total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A*+A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%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A*- C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%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A.P.S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732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Points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8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7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5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0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732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2010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82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175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233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178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54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13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737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257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34.9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668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90.6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6.01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732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2011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33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212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215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115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45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12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636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245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38.5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575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90.4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6.03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732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2012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49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190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208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126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45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9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635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239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37.6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573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90.2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6.01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732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2013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56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173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218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84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16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4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592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229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38.7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531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89.7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6.08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732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2014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71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178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192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118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41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21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625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249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39.8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559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89.4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6.06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732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2015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65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150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179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100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42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18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7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565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215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38.1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494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87.4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5.99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732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2016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75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170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214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101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23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14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651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245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37.6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560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86.0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5.96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732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2017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31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165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156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98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39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14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518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196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37.8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450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86.9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5.88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732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2018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64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140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162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95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37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27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13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4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545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204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37.4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461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84.6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5.87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7323"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Totals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5504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2079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37.8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4871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88.5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7323"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Averages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612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231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37.8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541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88.4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5.99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899592" y="1268760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703262" y="6173688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714185"/>
              </p:ext>
            </p:extLst>
          </p:nvPr>
        </p:nvGraphicFramePr>
        <p:xfrm>
          <a:off x="1043608" y="5373216"/>
          <a:ext cx="4536504" cy="6537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9665"/>
                <a:gridCol w="426230"/>
                <a:gridCol w="426230"/>
                <a:gridCol w="426230"/>
                <a:gridCol w="426230"/>
                <a:gridCol w="426230"/>
                <a:gridCol w="426230"/>
                <a:gridCol w="426230"/>
                <a:gridCol w="426230"/>
                <a:gridCol w="446999"/>
              </a:tblGrid>
              <a:tr h="385492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u="none" strike="noStrike" dirty="0">
                          <a:effectLst/>
                        </a:rPr>
                        <a:t>Year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u="none" strike="noStrike" dirty="0">
                          <a:effectLst/>
                        </a:rPr>
                        <a:t>2010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u="none" strike="noStrike" dirty="0">
                          <a:effectLst/>
                        </a:rPr>
                        <a:t>2011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u="none" strike="noStrike" dirty="0">
                          <a:effectLst/>
                        </a:rPr>
                        <a:t>2012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u="none" strike="noStrike" dirty="0">
                          <a:effectLst/>
                        </a:rPr>
                        <a:t>2013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u="none" strike="noStrike" dirty="0">
                          <a:effectLst/>
                        </a:rPr>
                        <a:t>2014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u="none" strike="noStrike" dirty="0">
                          <a:effectLst/>
                        </a:rPr>
                        <a:t>2015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u="none" strike="noStrike" dirty="0">
                          <a:effectLst/>
                        </a:rPr>
                        <a:t>2016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u="none" strike="noStrike" dirty="0">
                          <a:effectLst/>
                        </a:rPr>
                        <a:t>2017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2018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</a:tr>
              <a:tr h="268246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u="none" strike="noStrike" dirty="0">
                          <a:effectLst/>
                        </a:rPr>
                        <a:t>Number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u="none" strike="noStrike" dirty="0">
                          <a:effectLst/>
                        </a:rPr>
                        <a:t>737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u="none" strike="noStrike" dirty="0">
                          <a:effectLst/>
                        </a:rPr>
                        <a:t>636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u="none" strike="noStrike" dirty="0">
                          <a:effectLst/>
                        </a:rPr>
                        <a:t>635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u="none" strike="noStrike" dirty="0">
                          <a:effectLst/>
                        </a:rPr>
                        <a:t>592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u="none" strike="noStrike" dirty="0">
                          <a:effectLst/>
                        </a:rPr>
                        <a:t>625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u="none" strike="noStrike" dirty="0">
                          <a:effectLst/>
                        </a:rPr>
                        <a:t>565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u="none" strike="noStrike" dirty="0">
                          <a:effectLst/>
                        </a:rPr>
                        <a:t>651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u="none" strike="noStrike" dirty="0">
                          <a:effectLst/>
                        </a:rPr>
                        <a:t>518</a:t>
                      </a:r>
                      <a:endParaRPr lang="en-GB" sz="13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GB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545</a:t>
                      </a:r>
                      <a:endParaRPr lang="en-GB" sz="13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653" marR="8653" marT="865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42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Level Gujarati Results </a:t>
            </a:r>
            <a:r>
              <a:rPr lang="en-GB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2010-18</a:t>
            </a:r>
            <a:endParaRPr lang="en-GB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384213"/>
              </p:ext>
            </p:extLst>
          </p:nvPr>
        </p:nvGraphicFramePr>
        <p:xfrm>
          <a:off x="1115616" y="1412772"/>
          <a:ext cx="7776864" cy="46805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4167"/>
                <a:gridCol w="571028"/>
                <a:gridCol w="571028"/>
                <a:gridCol w="571028"/>
                <a:gridCol w="571028"/>
                <a:gridCol w="571028"/>
                <a:gridCol w="571028"/>
                <a:gridCol w="1044167"/>
                <a:gridCol w="630852"/>
                <a:gridCol w="587344"/>
                <a:gridCol w="522083"/>
                <a:gridCol w="522083"/>
              </a:tblGrid>
              <a:tr h="2925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Year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2010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2011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2012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2013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2014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2015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2016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2017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2018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25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Numbers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2533"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253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Grade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A*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B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C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D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E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U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Total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A*-B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%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APS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253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Points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25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2010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7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17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77.3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8.64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25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2011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72.7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8.42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25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2012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52.6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7.05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25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2013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73.3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8.27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25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2014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7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73.7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7.89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25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2015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75.0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8.63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25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2016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5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4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68.4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7.89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25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2017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6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0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78.9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8.63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25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2018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0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32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81.3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9.63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2533"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Totals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194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142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73.2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92533"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Averages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22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16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+mn-lt"/>
                        </a:rPr>
                        <a:t>72.6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  <a:latin typeface="+mn-lt"/>
                        </a:rPr>
                        <a:t>8.11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899592" y="1268760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971600" y="6165304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20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1290</TotalTime>
  <Words>901</Words>
  <Application>Microsoft Office PowerPoint</Application>
  <PresentationFormat>On-screen Show (4:3)</PresentationFormat>
  <Paragraphs>431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     Consortium of Gujarati Schools  Teaching Gujarati Literature – Improving Gujarati Learning  21st July 2019 London  </vt:lpstr>
      <vt:lpstr> What new Gujarati A levels will look like </vt:lpstr>
      <vt:lpstr>Examples of new Content – Literature (1)</vt:lpstr>
      <vt:lpstr>Examples of new Content - Research(2)</vt:lpstr>
      <vt:lpstr>Paper 1 Translate, Comprehend, Research</vt:lpstr>
      <vt:lpstr>Paper 2 Translate, Respond to Literature </vt:lpstr>
      <vt:lpstr>Paper 3 Listen, Read and Write</vt:lpstr>
      <vt:lpstr>GCSE Gujarati Results 2010-18</vt:lpstr>
      <vt:lpstr>A Level Gujarati Results 2010-18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GCSE and A/AS levels for first teaching 2018</dc:title>
  <dc:creator>Jayant</dc:creator>
  <cp:lastModifiedBy>Jayant</cp:lastModifiedBy>
  <cp:revision>114</cp:revision>
  <cp:lastPrinted>2017-08-30T22:02:22Z</cp:lastPrinted>
  <dcterms:created xsi:type="dcterms:W3CDTF">2017-08-24T21:36:40Z</dcterms:created>
  <dcterms:modified xsi:type="dcterms:W3CDTF">2019-07-18T17:36:55Z</dcterms:modified>
</cp:coreProperties>
</file>